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8" r:id="rId4"/>
    <p:sldId id="258" r:id="rId5"/>
    <p:sldId id="260" r:id="rId6"/>
    <p:sldId id="269" r:id="rId7"/>
    <p:sldId id="276" r:id="rId8"/>
    <p:sldId id="262" r:id="rId9"/>
    <p:sldId id="263" r:id="rId10"/>
    <p:sldId id="264" r:id="rId11"/>
    <p:sldId id="281" r:id="rId12"/>
    <p:sldId id="265" r:id="rId13"/>
    <p:sldId id="280" r:id="rId14"/>
    <p:sldId id="272" r:id="rId15"/>
    <p:sldId id="278" r:id="rId16"/>
    <p:sldId id="271" r:id="rId17"/>
    <p:sldId id="279" r:id="rId18"/>
    <p:sldId id="273" r:id="rId19"/>
    <p:sldId id="282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DC1C-2F42-4802-8952-394CDEA9F3CC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116A-B544-46BB-B2B7-269849169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3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DC1C-2F42-4802-8952-394CDEA9F3CC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116A-B544-46BB-B2B7-269849169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751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DC1C-2F42-4802-8952-394CDEA9F3CC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116A-B544-46BB-B2B7-269849169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347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DC1C-2F42-4802-8952-394CDEA9F3CC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116A-B544-46BB-B2B7-269849169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67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DC1C-2F42-4802-8952-394CDEA9F3CC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116A-B544-46BB-B2B7-269849169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29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DC1C-2F42-4802-8952-394CDEA9F3CC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116A-B544-46BB-B2B7-269849169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227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DC1C-2F42-4802-8952-394CDEA9F3CC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116A-B544-46BB-B2B7-269849169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664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DC1C-2F42-4802-8952-394CDEA9F3CC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116A-B544-46BB-B2B7-269849169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76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DC1C-2F42-4802-8952-394CDEA9F3CC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116A-B544-46BB-B2B7-269849169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067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DC1C-2F42-4802-8952-394CDEA9F3CC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116A-B544-46BB-B2B7-269849169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619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DC1C-2F42-4802-8952-394CDEA9F3CC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116A-B544-46BB-B2B7-269849169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76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EDC1C-2F42-4802-8952-394CDEA9F3CC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0116A-B544-46BB-B2B7-269849169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79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7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7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rmAutofit/>
          </a:bodyPr>
          <a:lstStyle/>
          <a:p>
            <a:r>
              <a:rPr lang="ru-RU" alt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Древние образы</a:t>
            </a:r>
            <a:br>
              <a:rPr lang="ru-RU" alt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народном искусстве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52282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6334" y="836712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cs typeface="Times New Roman" pitchFamily="18" charset="0"/>
              </a:rPr>
              <a:t>В давние времена люди верили, что </a:t>
            </a:r>
            <a:r>
              <a:rPr lang="ru-RU" altLang="ru-RU" sz="3200" b="1" dirty="0" smtClean="0">
                <a:cs typeface="Times New Roman" pitchFamily="18" charset="0"/>
              </a:rPr>
              <a:t>птицы </a:t>
            </a:r>
            <a:r>
              <a:rPr lang="ru-RU" altLang="ru-RU" sz="3200" dirty="0" smtClean="0">
                <a:cs typeface="Times New Roman" pitchFamily="18" charset="0"/>
              </a:rPr>
              <a:t>прогоняли своим звонким пением зимний мрак, стужу и приносят на крыльях весну красную. Люди особенно готовились к встрече весны – выпекали в форме птиц обрядовое печенье «жаворонки». Птицы символизировали свет, тепло.</a:t>
            </a:r>
            <a:endParaRPr lang="ru-RU" altLang="ru-RU" sz="3200" dirty="0"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02811" y="260648"/>
            <a:ext cx="15359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+mj-lt"/>
                <a:cs typeface="Times New Roman"/>
              </a:rPr>
              <a:t>Птица</a:t>
            </a:r>
            <a:endParaRPr lang="ru-RU" sz="4000" b="1" kern="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4" t="33211" r="11577" b="25250"/>
          <a:stretch/>
        </p:blipFill>
        <p:spPr>
          <a:xfrm>
            <a:off x="1884469" y="4465790"/>
            <a:ext cx="5372682" cy="22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1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vish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"/>
          <a:stretch/>
        </p:blipFill>
        <p:spPr bwMode="auto">
          <a:xfrm>
            <a:off x="5405198" y="836710"/>
            <a:ext cx="3139492" cy="483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" t="26058" r="52423" b="13250"/>
          <a:stretch/>
        </p:blipFill>
        <p:spPr>
          <a:xfrm>
            <a:off x="395536" y="836711"/>
            <a:ext cx="4446697" cy="483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9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340768"/>
            <a:ext cx="86409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Конь</a:t>
            </a:r>
            <a:r>
              <a:rPr lang="ru-RU" sz="3200" dirty="0" smtClean="0"/>
              <a:t> – один из древнейших образов народного искусства. Конь был столь же необходим крестьянину, чтобы выращивать хлеб, как и само солнце. Солнце принимало образ коня, а конь принимал животворящую силу солнца.             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08369" y="404664"/>
            <a:ext cx="12754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+mj-lt"/>
                <a:cs typeface="Times New Roman"/>
              </a:rPr>
              <a:t>Конь</a:t>
            </a:r>
            <a:endParaRPr lang="ru-RU" sz="4000" b="1" kern="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5" t="32058" r="18846" b="36096"/>
          <a:stretch/>
        </p:blipFill>
        <p:spPr>
          <a:xfrm>
            <a:off x="2123728" y="4221088"/>
            <a:ext cx="4656407" cy="194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1\Desktop\50310899_1256477236_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6752"/>
            <a:ext cx="2808312" cy="457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3" t="6674" r="50000" b="42327"/>
          <a:stretch/>
        </p:blipFill>
        <p:spPr>
          <a:xfrm>
            <a:off x="395536" y="1196752"/>
            <a:ext cx="2729132" cy="3108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0" t="39211" r="18500" b="9557"/>
          <a:stretch/>
        </p:blipFill>
        <p:spPr>
          <a:xfrm>
            <a:off x="2627784" y="3212976"/>
            <a:ext cx="3108960" cy="312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8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6843" y="980728"/>
            <a:ext cx="86258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3200" dirty="0" smtClean="0">
                <a:cs typeface="Times New Roman" pitchFamily="18" charset="0"/>
              </a:rPr>
              <a:t>Женская фигура (</a:t>
            </a:r>
            <a:r>
              <a:rPr lang="ru-RU" altLang="ru-RU" sz="3200" b="1" dirty="0" err="1" smtClean="0">
                <a:cs typeface="Times New Roman" pitchFamily="18" charset="0"/>
              </a:rPr>
              <a:t>берегиня</a:t>
            </a:r>
            <a:r>
              <a:rPr lang="ru-RU" altLang="ru-RU" sz="3200" i="1" dirty="0" smtClean="0">
                <a:cs typeface="Times New Roman" pitchFamily="18" charset="0"/>
              </a:rPr>
              <a:t>) –</a:t>
            </a:r>
            <a:r>
              <a:rPr lang="ru-RU" altLang="ru-RU" sz="3200" dirty="0" smtClean="0">
                <a:cs typeface="Times New Roman" pitchFamily="18" charset="0"/>
              </a:rPr>
              <a:t> это божество, выражающее представление о земле, которая родит, и о женщине – продолжательнице рода. Называют этот образ по-разному: великая богиня земли, плодородия, </a:t>
            </a:r>
            <a:r>
              <a:rPr lang="ru-RU" altLang="ru-RU" sz="3200" b="1" dirty="0" smtClean="0">
                <a:cs typeface="Times New Roman" pitchFamily="18" charset="0"/>
              </a:rPr>
              <a:t>мать-сыра земля</a:t>
            </a:r>
            <a:r>
              <a:rPr lang="ru-RU" altLang="ru-RU" sz="3200" dirty="0" smtClean="0">
                <a:cs typeface="Times New Roman" pitchFamily="18" charset="0"/>
              </a:rPr>
              <a:t>, </a:t>
            </a:r>
            <a:r>
              <a:rPr lang="ru-RU" altLang="ru-RU" sz="3200" b="1" dirty="0" err="1" smtClean="0">
                <a:cs typeface="Times New Roman" pitchFamily="18" charset="0"/>
              </a:rPr>
              <a:t>Макошь</a:t>
            </a:r>
            <a:r>
              <a:rPr lang="ru-RU" altLang="ru-RU" sz="3200" dirty="0" smtClean="0">
                <a:cs typeface="Times New Roman" pitchFamily="18" charset="0"/>
              </a:rPr>
              <a:t>, что означает «мать хорошего урожая».</a:t>
            </a:r>
            <a:endParaRPr lang="ru-RU" altLang="ru-RU" sz="3200" dirty="0"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" t="40145" r="6038" b="19711"/>
          <a:stretch/>
        </p:blipFill>
        <p:spPr>
          <a:xfrm>
            <a:off x="983257" y="4114279"/>
            <a:ext cx="7005711" cy="244719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14227" y="207170"/>
            <a:ext cx="22637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+mj-lt"/>
                <a:cs typeface="Times New Roman"/>
              </a:rPr>
              <a:t>Берегиня</a:t>
            </a:r>
            <a:endParaRPr lang="ru-RU" sz="4000" b="1" kern="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876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skus_5_gorayeva.pdf - Adobe Acrobat Pro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23" t="41017" r="16683" b="33785"/>
          <a:stretch/>
        </p:blipFill>
        <p:spPr>
          <a:xfrm>
            <a:off x="929890" y="620687"/>
            <a:ext cx="3354078" cy="5923967"/>
          </a:xfrm>
          <a:prstGeom prst="rect">
            <a:avLst/>
          </a:prstGeom>
        </p:spPr>
      </p:pic>
      <p:pic>
        <p:nvPicPr>
          <p:cNvPr id="5" name="Рисунок 4" descr="iskus_5_gorayeva.pdf - Adobe Acrobat Pro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6" t="66215" r="15257" b="1469"/>
          <a:stretch/>
        </p:blipFill>
        <p:spPr>
          <a:xfrm>
            <a:off x="4860032" y="4221088"/>
            <a:ext cx="3460653" cy="22545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" t="28596" r="50692" b="15327"/>
          <a:stretch/>
        </p:blipFill>
        <p:spPr>
          <a:xfrm>
            <a:off x="4860032" y="620687"/>
            <a:ext cx="3460653" cy="341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9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867" y="915056"/>
            <a:ext cx="88924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cs typeface="Times New Roman" pitchFamily="18" charset="0"/>
              </a:rPr>
              <a:t>В произведениях народного искусства встречается причудливый узор – разветвленное растение, иногда с крупными цветами, плодами, птицами, сидящими на ветках. Это </a:t>
            </a:r>
            <a:r>
              <a:rPr lang="ru-RU" altLang="ru-RU" sz="3200" b="1" dirty="0" smtClean="0">
                <a:cs typeface="Times New Roman" pitchFamily="18" charset="0"/>
              </a:rPr>
              <a:t>древо жизни</a:t>
            </a:r>
            <a:r>
              <a:rPr lang="ru-RU" altLang="ru-RU" sz="3200" dirty="0" smtClean="0">
                <a:cs typeface="Times New Roman" pitchFamily="18" charset="0"/>
              </a:rPr>
              <a:t>. В народных представлениях оно было символом растительных сил земли, вечно живой, процветающей природы. Его изображение символизировало счастливое продолжение рода.</a:t>
            </a:r>
            <a:endParaRPr lang="ru-RU" altLang="ru-RU" sz="3200" dirty="0"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0" t="31366" r="11403" b="42327"/>
          <a:stretch/>
        </p:blipFill>
        <p:spPr>
          <a:xfrm>
            <a:off x="1331640" y="4941168"/>
            <a:ext cx="6428935" cy="160371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967789" y="207170"/>
            <a:ext cx="31566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+mj-lt"/>
                <a:cs typeface="Times New Roman"/>
              </a:rPr>
              <a:t>Д</a:t>
            </a:r>
            <a:r>
              <a:rPr lang="ru-RU" sz="4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+mj-lt"/>
                <a:cs typeface="Times New Roman"/>
              </a:rPr>
              <a:t>рево жизни</a:t>
            </a:r>
            <a:endParaRPr lang="ru-RU" sz="4000" b="1" kern="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458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сканирование00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r="5048" b="9947"/>
          <a:stretch>
            <a:fillRect/>
          </a:stretch>
        </p:blipFill>
        <p:spPr bwMode="auto">
          <a:xfrm>
            <a:off x="614652" y="548680"/>
            <a:ext cx="4104456" cy="55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2" t="27673" r="56404" b="7250"/>
          <a:stretch/>
        </p:blipFill>
        <p:spPr>
          <a:xfrm>
            <a:off x="4885284" y="548680"/>
            <a:ext cx="3737046" cy="554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9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590415"/>
              </p:ext>
            </p:extLst>
          </p:nvPr>
        </p:nvGraphicFramePr>
        <p:xfrm>
          <a:off x="1763688" y="1196752"/>
          <a:ext cx="5424258" cy="4023360"/>
        </p:xfrm>
        <a:graphic>
          <a:graphicData uri="http://schemas.openxmlformats.org/drawingml/2006/table">
            <a:tbl>
              <a:tblPr bandRow="1">
                <a:effectLst>
                  <a:outerShdw sx="1000" sy="1000" algn="ctr" rotWithShape="0">
                    <a:schemeClr val="accent1">
                      <a:lumMod val="40000"/>
                      <a:lumOff val="60000"/>
                    </a:schemeClr>
                  </a:outerShdw>
                </a:effectLst>
                <a:tableStyleId>{5C22544A-7EE6-4342-B048-85BDC9FD1C3A}</a:tableStyleId>
              </a:tblPr>
              <a:tblGrid>
                <a:gridCol w="387447"/>
                <a:gridCol w="387447"/>
                <a:gridCol w="387447"/>
                <a:gridCol w="387447"/>
                <a:gridCol w="387447"/>
                <a:gridCol w="387447"/>
                <a:gridCol w="387447"/>
                <a:gridCol w="387447"/>
                <a:gridCol w="387447"/>
                <a:gridCol w="387447"/>
                <a:gridCol w="387447"/>
                <a:gridCol w="387447"/>
                <a:gridCol w="387447"/>
                <a:gridCol w="387447"/>
              </a:tblGrid>
              <a:tr h="3100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100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100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100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100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10028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ы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100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100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100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100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100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0" t="31366" r="78298" b="42327"/>
          <a:stretch/>
        </p:blipFill>
        <p:spPr>
          <a:xfrm>
            <a:off x="527499" y="3573017"/>
            <a:ext cx="991773" cy="1368152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1331640" y="3145057"/>
            <a:ext cx="495887" cy="57606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0" t="42443" r="33904" b="19711"/>
          <a:stretch/>
        </p:blipFill>
        <p:spPr>
          <a:xfrm>
            <a:off x="7398896" y="260648"/>
            <a:ext cx="1232038" cy="1656184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5940152" y="1088740"/>
            <a:ext cx="1728192" cy="133214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1\Desktop\znaki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0" t="51283" r="47797" b="33712"/>
          <a:stretch/>
        </p:blipFill>
        <p:spPr>
          <a:xfrm>
            <a:off x="3925118" y="260648"/>
            <a:ext cx="876494" cy="785094"/>
          </a:xfrm>
          <a:prstGeom prst="rect">
            <a:avLst/>
          </a:prstGeom>
          <a:noFill/>
        </p:spPr>
      </p:pic>
      <p:cxnSp>
        <p:nvCxnSpPr>
          <p:cNvPr id="13" name="Прямая со стрелкой 12"/>
          <p:cNvCxnSpPr/>
          <p:nvPr/>
        </p:nvCxnSpPr>
        <p:spPr>
          <a:xfrm>
            <a:off x="4139952" y="764704"/>
            <a:ext cx="0" cy="194421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2" t="36892" r="44975" b="36096"/>
          <a:stretch/>
        </p:blipFill>
        <p:spPr>
          <a:xfrm>
            <a:off x="373371" y="1219572"/>
            <a:ext cx="1300028" cy="879626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>
          <a:xfrm>
            <a:off x="1519272" y="1916832"/>
            <a:ext cx="308255" cy="50405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1\Desktop\znaki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6" t="1376" r="37424" b="78041"/>
          <a:stretch/>
        </p:blipFill>
        <p:spPr>
          <a:xfrm>
            <a:off x="1475656" y="182397"/>
            <a:ext cx="1008112" cy="942347"/>
          </a:xfrm>
          <a:prstGeom prst="rect">
            <a:avLst/>
          </a:prstGeom>
          <a:noFill/>
        </p:spPr>
      </p:pic>
      <p:cxnSp>
        <p:nvCxnSpPr>
          <p:cNvPr id="15" name="Прямая со стрелкой 14"/>
          <p:cNvCxnSpPr/>
          <p:nvPr/>
        </p:nvCxnSpPr>
        <p:spPr>
          <a:xfrm>
            <a:off x="2339752" y="980728"/>
            <a:ext cx="288032" cy="36004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9" t="33211" r="11577" b="28775"/>
          <a:stretch/>
        </p:blipFill>
        <p:spPr>
          <a:xfrm>
            <a:off x="7380312" y="4941168"/>
            <a:ext cx="1512168" cy="1605474"/>
          </a:xfrm>
          <a:prstGeom prst="rect">
            <a:avLst/>
          </a:prstGeom>
        </p:spPr>
      </p:pic>
      <p:cxnSp>
        <p:nvCxnSpPr>
          <p:cNvPr id="19" name="Прямая со стрелкой 18"/>
          <p:cNvCxnSpPr/>
          <p:nvPr/>
        </p:nvCxnSpPr>
        <p:spPr>
          <a:xfrm flipH="1" flipV="1">
            <a:off x="5148064" y="4437112"/>
            <a:ext cx="2304256" cy="7920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 descr="img7.jpg"/>
          <p:cNvPicPr>
            <a:picLocks noChangeAspect="1"/>
          </p:cNvPicPr>
          <p:nvPr/>
        </p:nvPicPr>
        <p:blipFill>
          <a:blip r:embed="rId7" cstate="print"/>
          <a:srcRect l="10626" t="52159" r="57087" b="38616"/>
          <a:stretch>
            <a:fillRect/>
          </a:stretch>
        </p:blipFill>
        <p:spPr>
          <a:xfrm>
            <a:off x="3131840" y="5877272"/>
            <a:ext cx="2016224" cy="432048"/>
          </a:xfrm>
          <a:prstGeom prst="rect">
            <a:avLst/>
          </a:prstGeom>
        </p:spPr>
      </p:pic>
      <p:cxnSp>
        <p:nvCxnSpPr>
          <p:cNvPr id="22" name="Прямая со стрелкой 21"/>
          <p:cNvCxnSpPr/>
          <p:nvPr/>
        </p:nvCxnSpPr>
        <p:spPr>
          <a:xfrm rot="10800000">
            <a:off x="3203848" y="3284984"/>
            <a:ext cx="792088" cy="266429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14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590415"/>
              </p:ext>
            </p:extLst>
          </p:nvPr>
        </p:nvGraphicFramePr>
        <p:xfrm>
          <a:off x="1763688" y="1196752"/>
          <a:ext cx="5424258" cy="4023360"/>
        </p:xfrm>
        <a:graphic>
          <a:graphicData uri="http://schemas.openxmlformats.org/drawingml/2006/table">
            <a:tbl>
              <a:tblPr bandRow="1">
                <a:effectLst>
                  <a:outerShdw sx="1000" sy="1000" algn="ctr" rotWithShape="0">
                    <a:schemeClr val="accent1">
                      <a:lumMod val="40000"/>
                      <a:lumOff val="60000"/>
                    </a:schemeClr>
                  </a:outerShdw>
                </a:effectLst>
                <a:tableStyleId>{5C22544A-7EE6-4342-B048-85BDC9FD1C3A}</a:tableStyleId>
              </a:tblPr>
              <a:tblGrid>
                <a:gridCol w="387447"/>
                <a:gridCol w="387447"/>
                <a:gridCol w="387447"/>
                <a:gridCol w="387447"/>
                <a:gridCol w="387447"/>
                <a:gridCol w="387447"/>
                <a:gridCol w="387447"/>
                <a:gridCol w="387447"/>
                <a:gridCol w="387447"/>
                <a:gridCol w="387447"/>
                <a:gridCol w="387447"/>
                <a:gridCol w="387447"/>
                <a:gridCol w="387447"/>
                <a:gridCol w="387447"/>
              </a:tblGrid>
              <a:tr h="3100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100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100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10028"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ь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100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з</a:t>
                      </a:r>
                      <a:endParaRPr lang="ru-RU" dirty="0"/>
                    </a:p>
                  </a:txBody>
                  <a:tcPr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10028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ы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10028"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10028"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10028"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10028"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100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0" t="31366" r="78298" b="42327"/>
          <a:stretch/>
        </p:blipFill>
        <p:spPr>
          <a:xfrm>
            <a:off x="527499" y="3573017"/>
            <a:ext cx="991773" cy="1368152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1331640" y="3145057"/>
            <a:ext cx="495887" cy="57606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0" t="42443" r="33904" b="19711"/>
          <a:stretch/>
        </p:blipFill>
        <p:spPr>
          <a:xfrm>
            <a:off x="7398896" y="260648"/>
            <a:ext cx="1232038" cy="1656184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5940152" y="1088740"/>
            <a:ext cx="1728192" cy="133214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1\Desktop\znaki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0" t="51283" r="47797" b="33712"/>
          <a:stretch/>
        </p:blipFill>
        <p:spPr>
          <a:xfrm>
            <a:off x="3925118" y="260648"/>
            <a:ext cx="876494" cy="785094"/>
          </a:xfrm>
          <a:prstGeom prst="rect">
            <a:avLst/>
          </a:prstGeom>
          <a:noFill/>
        </p:spPr>
      </p:pic>
      <p:cxnSp>
        <p:nvCxnSpPr>
          <p:cNvPr id="13" name="Прямая со стрелкой 12"/>
          <p:cNvCxnSpPr/>
          <p:nvPr/>
        </p:nvCxnSpPr>
        <p:spPr>
          <a:xfrm>
            <a:off x="4139952" y="764704"/>
            <a:ext cx="0" cy="194421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2" t="36892" r="44975" b="36096"/>
          <a:stretch/>
        </p:blipFill>
        <p:spPr>
          <a:xfrm>
            <a:off x="373371" y="1219572"/>
            <a:ext cx="1300028" cy="879626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>
          <a:xfrm>
            <a:off x="1519272" y="1916832"/>
            <a:ext cx="308255" cy="50405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1\Desktop\znaki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6" t="1376" r="37424" b="78041"/>
          <a:stretch/>
        </p:blipFill>
        <p:spPr>
          <a:xfrm>
            <a:off x="1475656" y="182397"/>
            <a:ext cx="1008112" cy="942347"/>
          </a:xfrm>
          <a:prstGeom prst="rect">
            <a:avLst/>
          </a:prstGeom>
          <a:noFill/>
        </p:spPr>
      </p:pic>
      <p:cxnSp>
        <p:nvCxnSpPr>
          <p:cNvPr id="15" name="Прямая со стрелкой 14"/>
          <p:cNvCxnSpPr/>
          <p:nvPr/>
        </p:nvCxnSpPr>
        <p:spPr>
          <a:xfrm>
            <a:off x="2339752" y="980728"/>
            <a:ext cx="288032" cy="36004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9" t="33211" r="11577" b="28775"/>
          <a:stretch/>
        </p:blipFill>
        <p:spPr>
          <a:xfrm>
            <a:off x="7380312" y="4941168"/>
            <a:ext cx="1512168" cy="1605474"/>
          </a:xfrm>
          <a:prstGeom prst="rect">
            <a:avLst/>
          </a:prstGeom>
        </p:spPr>
      </p:pic>
      <p:cxnSp>
        <p:nvCxnSpPr>
          <p:cNvPr id="19" name="Прямая со стрелкой 18"/>
          <p:cNvCxnSpPr/>
          <p:nvPr/>
        </p:nvCxnSpPr>
        <p:spPr>
          <a:xfrm flipH="1" flipV="1">
            <a:off x="5148064" y="4437112"/>
            <a:ext cx="2304256" cy="7920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 descr="img7.jpg"/>
          <p:cNvPicPr>
            <a:picLocks noChangeAspect="1"/>
          </p:cNvPicPr>
          <p:nvPr/>
        </p:nvPicPr>
        <p:blipFill>
          <a:blip r:embed="rId7" cstate="print"/>
          <a:srcRect l="10626" t="52159" r="57087" b="38616"/>
          <a:stretch>
            <a:fillRect/>
          </a:stretch>
        </p:blipFill>
        <p:spPr>
          <a:xfrm>
            <a:off x="3131840" y="5877272"/>
            <a:ext cx="2016224" cy="432048"/>
          </a:xfrm>
          <a:prstGeom prst="rect">
            <a:avLst/>
          </a:prstGeom>
        </p:spPr>
      </p:pic>
      <p:cxnSp>
        <p:nvCxnSpPr>
          <p:cNvPr id="22" name="Прямая со стрелкой 21"/>
          <p:cNvCxnSpPr/>
          <p:nvPr/>
        </p:nvCxnSpPr>
        <p:spPr>
          <a:xfrm rot="10800000">
            <a:off x="3203848" y="3284984"/>
            <a:ext cx="792088" cy="266429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14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FF0000"/>
                </a:solidFill>
              </a:rPr>
              <a:t>Декоративно-прикладное искусство (ДПИ</a:t>
            </a:r>
            <a:r>
              <a:rPr lang="ru-RU" sz="4800" b="1" dirty="0" smtClean="0">
                <a:solidFill>
                  <a:srgbClr val="FF0000"/>
                </a:solidFill>
              </a:rPr>
              <a:t>)-</a:t>
            </a:r>
          </a:p>
          <a:p>
            <a:pPr marL="0" indent="0">
              <a:buNone/>
            </a:pPr>
            <a:r>
              <a:rPr lang="ru-RU" dirty="0" smtClean="0"/>
              <a:t>искусство </a:t>
            </a:r>
            <a:r>
              <a:rPr lang="ru-RU" dirty="0"/>
              <a:t>изготовления бытовых предметов, обладающих художественными и эстетическими качествами и предназначенных не только для практического употребления, но и для украшения жилищ, архитектурных сооружений, парков и т.д.</a:t>
            </a:r>
          </a:p>
        </p:txBody>
      </p:sp>
    </p:spTree>
    <p:extLst>
      <p:ext uri="{BB962C8B-B14F-4D97-AF65-F5344CB8AC3E}">
        <p14:creationId xmlns:p14="http://schemas.microsoft.com/office/powerpoint/2010/main" val="96743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91880" y="692696"/>
            <a:ext cx="20601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+mj-lt"/>
                <a:cs typeface="Times New Roman"/>
              </a:rPr>
              <a:t>Задание</a:t>
            </a:r>
            <a:endParaRPr lang="ru-RU" sz="4000" b="1" kern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16832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cs typeface="Times New Roman" pitchFamily="18" charset="0"/>
              </a:rPr>
              <a:t>Выполни рисунок на тему одного из древних образов в узорах вышивки, росписи и резьбе по дереву (мать-земля, древо жизни, птица, конь…). Преврати реальный образ в символический знак, добиваясь в рисунке обобщённого изображения, исключая мелкие, ненужные подробности.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skus_5_gorayeva.pdf - Adobe Acrobat Pro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3" t="26102" r="14604" b="34689"/>
          <a:stretch/>
        </p:blipFill>
        <p:spPr>
          <a:xfrm>
            <a:off x="375966" y="358028"/>
            <a:ext cx="1100380" cy="2688956"/>
          </a:xfrm>
          <a:prstGeom prst="rect">
            <a:avLst/>
          </a:prstGeom>
        </p:spPr>
      </p:pic>
      <p:pic>
        <p:nvPicPr>
          <p:cNvPr id="4" name="Picture 3" descr="C:\Documents and Settings\YA_MAKAK\Мои документы\С флешки\русский костюм\Cost_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459" y="3645024"/>
            <a:ext cx="2357207" cy="28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iskus_5_gorayeva.pdf - Adobe Acrobat Pro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6" t="57514" r="15257" b="4293"/>
          <a:stretch/>
        </p:blipFill>
        <p:spPr>
          <a:xfrm>
            <a:off x="1376230" y="746839"/>
            <a:ext cx="5554425" cy="42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2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znak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268760"/>
            <a:ext cx="8515350" cy="5232400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2466398" y="332656"/>
            <a:ext cx="3851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символы</a:t>
            </a:r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32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8912" y="1124744"/>
            <a:ext cx="7704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cs typeface="Times New Roman" pitchFamily="18" charset="0"/>
              </a:rPr>
              <a:t>Солнце</a:t>
            </a:r>
            <a:r>
              <a:rPr lang="ru-RU" sz="32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3200" dirty="0" smtClean="0">
                <a:cs typeface="Times New Roman" pitchFamily="18" charset="0"/>
              </a:rPr>
              <a:t>– источник жизни, обладающий живительной силой. </a:t>
            </a:r>
            <a:r>
              <a:rPr lang="ru-RU" sz="3200" dirty="0">
                <a:cs typeface="Times New Roman" pitchFamily="18" charset="0"/>
              </a:rPr>
              <a:t>З</a:t>
            </a:r>
            <a:r>
              <a:rPr lang="ru-RU" altLang="ru-RU" sz="3200" dirty="0" smtClean="0">
                <a:solidFill>
                  <a:srgbClr val="000000"/>
                </a:solidFill>
                <a:cs typeface="Times New Roman" pitchFamily="18" charset="0"/>
              </a:rPr>
              <a:t>анимает </a:t>
            </a:r>
            <a:r>
              <a:rPr lang="ru-RU" altLang="ru-RU" sz="3200" dirty="0">
                <a:solidFill>
                  <a:srgbClr val="000000"/>
                </a:solidFill>
                <a:cs typeface="Times New Roman" pitchFamily="18" charset="0"/>
              </a:rPr>
              <a:t>одно из главных мест в украшении жилища. Солнце в виде круглых розеток, ромбов, коней можно найти в разных видах народного искусства.</a:t>
            </a:r>
          </a:p>
        </p:txBody>
      </p:sp>
      <p:pic>
        <p:nvPicPr>
          <p:cNvPr id="5" name="Picture 2" descr="C:\Users\1\Desktop\znaki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41"/>
          <a:stretch/>
        </p:blipFill>
        <p:spPr>
          <a:xfrm>
            <a:off x="323528" y="4869160"/>
            <a:ext cx="8515350" cy="1148976"/>
          </a:xfrm>
          <a:noFill/>
        </p:spPr>
      </p:pic>
      <p:sp>
        <p:nvSpPr>
          <p:cNvPr id="6" name="Прямоугольник 5"/>
          <p:cNvSpPr/>
          <p:nvPr/>
        </p:nvSpPr>
        <p:spPr>
          <a:xfrm>
            <a:off x="2699792" y="332656"/>
            <a:ext cx="39501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cs typeface="Times New Roman"/>
              </a:rPr>
              <a:t>Символы солнца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07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germanich-o\Desktop\Рисунок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268760"/>
            <a:ext cx="3168352" cy="318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:\Users\germanich-o\Desktop\Рисунок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80928"/>
            <a:ext cx="507606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99792" y="332656"/>
            <a:ext cx="39501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cs typeface="Times New Roman"/>
              </a:rPr>
              <a:t>Символы солнца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16917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5" t="27904" r="47577" b="9327"/>
          <a:stretch/>
        </p:blipFill>
        <p:spPr>
          <a:xfrm>
            <a:off x="539552" y="1268760"/>
            <a:ext cx="4556510" cy="48412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47" t="26288" r="8115" b="8173"/>
          <a:stretch/>
        </p:blipFill>
        <p:spPr>
          <a:xfrm>
            <a:off x="5508103" y="1268760"/>
            <a:ext cx="3473483" cy="48179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99792" y="332656"/>
            <a:ext cx="39501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cs typeface="Times New Roman"/>
              </a:rPr>
              <a:t>Символы солнца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8498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КАТЯ\Desktop\Рисунки РУССКАЯ ИЗБА\img12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41843" y="3148789"/>
            <a:ext cx="2111372" cy="166270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268760"/>
            <a:ext cx="56886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 распаханную землю сеяли, бросали семена. Семена изображали в виде точек. Семена – точки можно увидеть в квадратах и ромбах орнамента.</a:t>
            </a:r>
          </a:p>
          <a:p>
            <a:r>
              <a:rPr lang="ru-RU" sz="3200" b="1" dirty="0" smtClean="0"/>
              <a:t>Землю</a:t>
            </a:r>
            <a:r>
              <a:rPr lang="ru-RU" sz="3200" dirty="0" smtClean="0"/>
              <a:t> изображали в виде ромбов, четырехугольников, квадратов.</a:t>
            </a:r>
            <a:endParaRPr lang="ru-RU" sz="3200" dirty="0"/>
          </a:p>
        </p:txBody>
      </p:sp>
      <p:pic>
        <p:nvPicPr>
          <p:cNvPr id="7" name="Picture 2" descr="C:\Users\1\Desktop\znak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0" t="51283" b="31389"/>
          <a:stretch/>
        </p:blipFill>
        <p:spPr>
          <a:xfrm>
            <a:off x="3779912" y="5517232"/>
            <a:ext cx="4946538" cy="906651"/>
          </a:xfrm>
          <a:prstGeom prst="rect">
            <a:avLst/>
          </a:prstGeom>
          <a:noFill/>
        </p:spPr>
      </p:pic>
      <p:pic>
        <p:nvPicPr>
          <p:cNvPr id="8" name="Picture 18" descr="242_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21575"/>
            <a:ext cx="18288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64583" y="329187"/>
            <a:ext cx="39078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+mj-lt"/>
                <a:cs typeface="Times New Roman"/>
              </a:rPr>
              <a:t>Символы </a:t>
            </a:r>
            <a:r>
              <a:rPr lang="ru-RU" sz="4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+mj-lt"/>
                <a:cs typeface="Times New Roman"/>
              </a:rPr>
              <a:t>земли</a:t>
            </a:r>
            <a:endParaRPr lang="ru-RU" sz="4000" b="1" kern="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848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сканирование003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9" t="4225" r="3017" b="50705"/>
          <a:stretch>
            <a:fillRect/>
          </a:stretch>
        </p:blipFill>
        <p:spPr bwMode="auto">
          <a:xfrm>
            <a:off x="827584" y="5445224"/>
            <a:ext cx="3957751" cy="741839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7824" y="404664"/>
            <a:ext cx="35566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cs typeface="Times New Roman"/>
              </a:rPr>
              <a:t>Символы воды</a:t>
            </a:r>
            <a:endParaRPr lang="ru-RU" sz="4000" b="1" kern="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052736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Символы воды В древности, люди не поливали свои поля. Их смачивали только дождь и роса. О дожде молились особенно усердно и старательно в четверг. Этот день недели был посвящен на Руси богу грома и молнии Перуну.</a:t>
            </a:r>
            <a:endParaRPr lang="ru-RU" sz="3200" dirty="0"/>
          </a:p>
        </p:txBody>
      </p:sp>
      <p:pic>
        <p:nvPicPr>
          <p:cNvPr id="8" name="Рисунок 7" descr="605421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005064"/>
            <a:ext cx="3820761" cy="2259707"/>
          </a:xfrm>
          <a:prstGeom prst="rect">
            <a:avLst/>
          </a:prstGeom>
        </p:spPr>
      </p:pic>
      <p:pic>
        <p:nvPicPr>
          <p:cNvPr id="9" name="Рисунок 8" descr="img7.jpg"/>
          <p:cNvPicPr>
            <a:picLocks noChangeAspect="1"/>
          </p:cNvPicPr>
          <p:nvPr/>
        </p:nvPicPr>
        <p:blipFill>
          <a:blip r:embed="rId4" cstate="print"/>
          <a:srcRect l="10626" t="43700" r="57087" b="26900"/>
          <a:stretch>
            <a:fillRect/>
          </a:stretch>
        </p:blipFill>
        <p:spPr>
          <a:xfrm>
            <a:off x="1547664" y="3913736"/>
            <a:ext cx="2016224" cy="137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пылова Е.В. Древние образ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Копылова Е.В. Древние образы</Template>
  <TotalTime>0</TotalTime>
  <Words>449</Words>
  <Application>Microsoft Office PowerPoint</Application>
  <PresentationFormat>Экран (4:3)</PresentationFormat>
  <Paragraphs>79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Копылова Е.В. Древние образы</vt:lpstr>
      <vt:lpstr>Древние образы  в народном искусстве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Академия акварели и изящных искусств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Древние образы  в народном искусстве</dc:title>
  <dc:creator>user</dc:creator>
  <cp:lastModifiedBy>user</cp:lastModifiedBy>
  <cp:revision>1</cp:revision>
  <dcterms:created xsi:type="dcterms:W3CDTF">2018-11-08T12:27:42Z</dcterms:created>
  <dcterms:modified xsi:type="dcterms:W3CDTF">2018-11-23T09:06:18Z</dcterms:modified>
</cp:coreProperties>
</file>