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72" r:id="rId3"/>
    <p:sldId id="273" r:id="rId4"/>
    <p:sldId id="271" r:id="rId5"/>
    <p:sldId id="260" r:id="rId6"/>
    <p:sldId id="262" r:id="rId7"/>
    <p:sldId id="265" r:id="rId8"/>
    <p:sldId id="268" r:id="rId9"/>
    <p:sldId id="277" r:id="rId10"/>
    <p:sldId id="276" r:id="rId11"/>
    <p:sldId id="287" r:id="rId12"/>
    <p:sldId id="266" r:id="rId13"/>
    <p:sldId id="270" r:id="rId14"/>
    <p:sldId id="269" r:id="rId15"/>
    <p:sldId id="263" r:id="rId16"/>
    <p:sldId id="258" r:id="rId17"/>
    <p:sldId id="264" r:id="rId18"/>
    <p:sldId id="279" r:id="rId19"/>
    <p:sldId id="288" r:id="rId20"/>
    <p:sldId id="285" r:id="rId21"/>
    <p:sldId id="286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6435" autoAdjust="0"/>
  </p:normalViewPr>
  <p:slideViewPr>
    <p:cSldViewPr>
      <p:cViewPr varScale="1">
        <p:scale>
          <a:sx n="85" d="100"/>
          <a:sy n="85" d="100"/>
        </p:scale>
        <p:origin x="-7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97B5D5F-603B-4234-A65E-0001B3489CDD}" type="datetimeFigureOut">
              <a:rPr lang="ru-RU"/>
              <a:pPr>
                <a:defRPr/>
              </a:pPr>
              <a:t>23.08.2017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9F9AFEB-7129-4B0B-9357-58EB6CEB7B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1F50E22-9FE2-4C83-A933-DABA94C99F7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891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F02E51C-D909-41C3-97E2-BDE52DC950A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09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6162C92-2FED-43CF-BAFB-F039FBDFE91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30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61C8A5C-DD9B-4740-9DBE-F9951D20413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50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CE953FD-BC20-47F7-A6CB-808B98D55B5D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71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16BD122-1BD9-44DD-8EDC-C9805239407A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ts val="1000"/>
              </a:spcAft>
            </a:pPr>
            <a:r>
              <a:rPr lang="ru-RU" smtClean="0"/>
              <a:t>.</a:t>
            </a:r>
          </a:p>
        </p:txBody>
      </p:sp>
      <p:sp>
        <p:nvSpPr>
          <p:cNvPr id="4915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E6D6123-2869-4B25-93C2-A9AED41B91F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325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A1B5CB7-C31C-4E1E-B8FD-2B494FA9DE2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843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4681CE6-F3E8-4C68-A7D5-77538010C52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048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72EA7B4-6E2B-4218-BD45-A6F5DD0F658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25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6804119-59E5-4ACB-B56C-72DA4C7F782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45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B35227A-CCA9-4142-9166-5E3568DF5CE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662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1CE5AE7-A43B-4176-90EC-1B524DF97EA7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.</a:t>
            </a:r>
          </a:p>
        </p:txBody>
      </p:sp>
      <p:sp>
        <p:nvSpPr>
          <p:cNvPr id="286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D8A9686-2ADC-4C59-930F-2EE1F5F0790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Хочу обратить внимание на то, что эстетическое восприятие произведений и изучение творческой манеры пейзажистов – это средства формирования у учащихся способности уметь видеть прекрасное во всем, что нас окружает.</a:t>
            </a:r>
          </a:p>
        </p:txBody>
      </p:sp>
      <p:sp>
        <p:nvSpPr>
          <p:cNvPr id="3379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5AB6A61-002C-4BCB-A444-9D61141FE9E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58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EFA3F02-993E-489C-A420-4D6A83FC5B5A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98C9A-D184-4980-9561-F67F89F7DC9E}" type="datetimeFigureOut">
              <a:rPr lang="ru-RU"/>
              <a:pPr>
                <a:defRPr/>
              </a:pPr>
              <a:t>23.08.2017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9F797-9523-4755-A858-6A0B613B5B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2A316-2772-40FA-B01C-9624B6F3546F}" type="datetimeFigureOut">
              <a:rPr lang="ru-RU"/>
              <a:pPr>
                <a:defRPr/>
              </a:pPr>
              <a:t>23.08.2017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FA1FF-71C0-4A91-8700-2109CDEEF1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E7002C-5237-40A2-992D-2EFA46A7D510}" type="datetimeFigureOut">
              <a:rPr lang="ru-RU"/>
              <a:pPr>
                <a:defRPr/>
              </a:pPr>
              <a:t>23.08.2017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E24E3-7874-42ED-BDBC-3A1CCBEFEE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4F744-8FE2-4860-87D5-8B899D9E0248}" type="datetimeFigureOut">
              <a:rPr lang="ru-RU"/>
              <a:pPr>
                <a:defRPr/>
              </a:pPr>
              <a:t>23.08.2017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AA23A-A6A6-4770-9ADA-639D682FAA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7F56D-8D44-4353-A339-B6FD43BD60E6}" type="datetimeFigureOut">
              <a:rPr lang="ru-RU"/>
              <a:pPr>
                <a:defRPr/>
              </a:pPr>
              <a:t>23.08.2017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4DBC8-4437-4943-ADEF-EAA7629C98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92DEE-AF7A-4B5B-BC7D-B7C716FDBBD2}" type="datetimeFigureOut">
              <a:rPr lang="ru-RU"/>
              <a:pPr>
                <a:defRPr/>
              </a:pPr>
              <a:t>23.08.2017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0B6F8-5987-430A-B2B4-F81101C2BE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06777-5669-438C-905A-084D5566D7A0}" type="datetimeFigureOut">
              <a:rPr lang="ru-RU"/>
              <a:pPr>
                <a:defRPr/>
              </a:pPr>
              <a:t>23.08.2017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415E6-58C9-4C1B-9B23-DF5309FF29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87FA4-8937-46A2-AC84-C685069975DC}" type="datetimeFigureOut">
              <a:rPr lang="ru-RU"/>
              <a:pPr>
                <a:defRPr/>
              </a:pPr>
              <a:t>23.08.2017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A287F-A606-43CF-A5AB-6C5A585314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62C49-EF10-427A-B598-23F8F6BABDED}" type="datetimeFigureOut">
              <a:rPr lang="ru-RU"/>
              <a:pPr>
                <a:defRPr/>
              </a:pPr>
              <a:t>23.08.2017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E8BB2-F78A-4E62-9819-5BF120AAE9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5C0BE-1693-4E7A-8397-68DB10D26643}" type="datetimeFigureOut">
              <a:rPr lang="ru-RU"/>
              <a:pPr>
                <a:defRPr/>
              </a:pPr>
              <a:t>23.08.2017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FC031-64FF-44AB-B2A8-E0486C995E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DBDE2-0E77-4EF7-89F1-80C51C9DA322}" type="datetimeFigureOut">
              <a:rPr lang="ru-RU"/>
              <a:pPr>
                <a:defRPr/>
              </a:pPr>
              <a:t>23.08.2017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76958-3473-46A5-9A5B-FF065F9D0A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3C74AFB-186E-4523-8BD1-440D606725A5}" type="datetimeFigureOut">
              <a:rPr lang="ru-RU"/>
              <a:pPr>
                <a:defRPr/>
              </a:pPr>
              <a:t>23.08.2017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77297CD-9BBA-4A98-95D4-5F7AFAD414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5" Type="http://schemas.openxmlformats.org/officeDocument/2006/relationships/image" Target="../media/image7.png"/><Relationship Id="rId10" Type="http://schemas.openxmlformats.org/officeDocument/2006/relationships/image" Target="../media/image18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rosv.ru/" TargetMode="External"/><Relationship Id="rId3" Type="http://schemas.openxmlformats.org/officeDocument/2006/relationships/image" Target="../media/image41.jpeg"/><Relationship Id="rId7" Type="http://schemas.openxmlformats.org/officeDocument/2006/relationships/hyperlink" Target="mailto:ebooks@prosv.ru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NEliseev@prosv.ru" TargetMode="External"/><Relationship Id="rId5" Type="http://schemas.openxmlformats.org/officeDocument/2006/relationships/hyperlink" Target="mailto:GTrofimova@prosv.ru" TargetMode="External"/><Relationship Id="rId4" Type="http://schemas.openxmlformats.org/officeDocument/2006/relationships/image" Target="../media/image42.png"/><Relationship Id="rId9" Type="http://schemas.openxmlformats.org/officeDocument/2006/relationships/hyperlink" Target="mailto:AKuznetsova@prosv.ru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0638" y="0"/>
            <a:ext cx="9164638" cy="688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145785" y="1916832"/>
            <a:ext cx="6120679" cy="2464503"/>
          </a:xfrm>
          <a:prstGeom prst="rect">
            <a:avLst/>
          </a:prstGeom>
          <a:effectLst>
            <a:softEdge rad="31750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lIns="80147" tIns="40074" rIns="80147" bIns="40074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7030A0"/>
                </a:solidFill>
                <a:latin typeface="+mn-lt"/>
              </a:rPr>
              <a:t>«Эстетическое воспитание и художественное образование с помощью рабочей тетради по Изобразительному искусству»</a:t>
            </a:r>
          </a:p>
        </p:txBody>
      </p:sp>
      <p:sp>
        <p:nvSpPr>
          <p:cNvPr id="15365" name="TextBox 1"/>
          <p:cNvSpPr txBox="1">
            <a:spLocks noChangeArrowheads="1"/>
          </p:cNvSpPr>
          <p:nvPr/>
        </p:nvSpPr>
        <p:spPr bwMode="auto">
          <a:xfrm>
            <a:off x="138113" y="6107113"/>
            <a:ext cx="1477962" cy="384175"/>
          </a:xfrm>
          <a:prstGeom prst="rect">
            <a:avLst/>
          </a:prstGeom>
          <a:solidFill>
            <a:srgbClr val="A4DAF2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2500" b="1">
                <a:solidFill>
                  <a:srgbClr val="376092"/>
                </a:solidFill>
                <a:latin typeface="Calibri" pitchFamily="34" charset="0"/>
              </a:rPr>
              <a:t>23.08.2017</a:t>
            </a:r>
            <a:endParaRPr lang="ru-RU" sz="2500" b="1">
              <a:solidFill>
                <a:srgbClr val="376092"/>
              </a:solidFill>
              <a:latin typeface="Textbook New Bold"/>
            </a:endParaRPr>
          </a:p>
        </p:txBody>
      </p:sp>
      <p:sp>
        <p:nvSpPr>
          <p:cNvPr id="15366" name="Прямоугольник 3"/>
          <p:cNvSpPr>
            <a:spLocks noChangeArrowheads="1"/>
          </p:cNvSpPr>
          <p:nvPr/>
        </p:nvSpPr>
        <p:spPr bwMode="auto">
          <a:xfrm>
            <a:off x="4202113" y="5283200"/>
            <a:ext cx="49418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000">
                <a:solidFill>
                  <a:srgbClr val="FF0000"/>
                </a:solidFill>
                <a:latin typeface="Calibri" pitchFamily="34" charset="0"/>
              </a:rPr>
              <a:t>Медведева Дарья Андреевна, методист центра Художественно-эстетического </a:t>
            </a:r>
          </a:p>
          <a:p>
            <a:r>
              <a:rPr lang="ru-RU" altLang="ru-RU" sz="2000">
                <a:solidFill>
                  <a:srgbClr val="FF0000"/>
                </a:solidFill>
                <a:latin typeface="Calibri" pitchFamily="34" charset="0"/>
              </a:rPr>
              <a:t>и физического образования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Номер слайда 1"/>
          <p:cNvSpPr txBox="1">
            <a:spLocks/>
          </p:cNvSpPr>
          <p:nvPr/>
        </p:nvSpPr>
        <p:spPr bwMode="auto">
          <a:xfrm>
            <a:off x="8143875" y="6261100"/>
            <a:ext cx="569913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80" tIns="45640" rIns="91280" bIns="45640" anchor="ctr"/>
          <a:lstStyle/>
          <a:p>
            <a:pPr algn="r" defTabSz="911225"/>
            <a:fld id="{BE93D05E-DA3A-4245-94D4-455797CE75B3}" type="slidenum">
              <a:rPr lang="ru-RU" altLang="ru-RU" sz="1200">
                <a:solidFill>
                  <a:srgbClr val="898989"/>
                </a:solidFill>
                <a:latin typeface="Trebuchet MS" pitchFamily="34" charset="0"/>
              </a:rPr>
              <a:pPr algn="r" defTabSz="911225"/>
              <a:t>10</a:t>
            </a:fld>
            <a:endParaRPr lang="ru-RU" altLang="ru-RU" sz="1200">
              <a:solidFill>
                <a:srgbClr val="898989"/>
              </a:solidFill>
              <a:latin typeface="Trebuchet MS" pitchFamily="34" charset="0"/>
            </a:endParaRPr>
          </a:p>
        </p:txBody>
      </p:sp>
      <p:pic>
        <p:nvPicPr>
          <p:cNvPr id="31746" name="Рисунок 3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 descr="E:\педфорум\Безымянный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0588" y="901700"/>
            <a:ext cx="4460875" cy="5929313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sp>
        <p:nvSpPr>
          <p:cNvPr id="31748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/>
          </a:p>
        </p:txBody>
      </p:sp>
      <p:pic>
        <p:nvPicPr>
          <p:cNvPr id="31750" name="Рисунок 2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28025" y="6297613"/>
            <a:ext cx="427038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E:\педфорум\Безымянный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3200" y="884238"/>
            <a:ext cx="4497388" cy="5967412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sp>
        <p:nvSpPr>
          <p:cNvPr id="31752" name="Прямоугольник 6"/>
          <p:cNvSpPr>
            <a:spLocks noChangeArrowheads="1"/>
          </p:cNvSpPr>
          <p:nvPr/>
        </p:nvSpPr>
        <p:spPr bwMode="auto">
          <a:xfrm>
            <a:off x="971550" y="44450"/>
            <a:ext cx="69135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7030A0"/>
                </a:solidFill>
                <a:latin typeface="Calibri" pitchFamily="34" charset="0"/>
              </a:rPr>
              <a:t>Поисковые задания нацелены на  развитие  творческих способностей и самостоятельности учащихся.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Рисунок 3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Рисунок 2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70888" y="6326188"/>
            <a:ext cx="427037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Номер слайда 1"/>
          <p:cNvSpPr txBox="1">
            <a:spLocks/>
          </p:cNvSpPr>
          <p:nvPr/>
        </p:nvSpPr>
        <p:spPr bwMode="auto">
          <a:xfrm>
            <a:off x="8186738" y="6289675"/>
            <a:ext cx="569912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80" tIns="45640" rIns="91280" bIns="45640" anchor="ctr"/>
          <a:lstStyle/>
          <a:p>
            <a:pPr algn="r" defTabSz="911225"/>
            <a:fld id="{B83EE36D-5DEF-4BC9-AEC4-7CF8D133CDF5}" type="slidenum">
              <a:rPr lang="ru-RU" altLang="ru-RU" sz="1200">
                <a:solidFill>
                  <a:srgbClr val="898989"/>
                </a:solidFill>
                <a:latin typeface="Trebuchet MS" pitchFamily="34" charset="0"/>
              </a:rPr>
              <a:pPr algn="r" defTabSz="911225"/>
              <a:t>11</a:t>
            </a:fld>
            <a:endParaRPr lang="ru-RU" altLang="ru-RU" sz="1200">
              <a:solidFill>
                <a:srgbClr val="898989"/>
              </a:solidFill>
              <a:latin typeface="Trebuchet MS" pitchFamily="34" charset="0"/>
            </a:endParaRPr>
          </a:p>
        </p:txBody>
      </p:sp>
      <p:pic>
        <p:nvPicPr>
          <p:cNvPr id="1027" name="Picture 3" descr="E:\педфорум\Безымянный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9225" y="955675"/>
            <a:ext cx="4425950" cy="5797550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1028" name="Picture 4" descr="E:\педфорум\Безымянный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5175" y="955675"/>
            <a:ext cx="4471988" cy="5845175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sp>
        <p:nvSpPr>
          <p:cNvPr id="32774" name="TextBox 1"/>
          <p:cNvSpPr txBox="1">
            <a:spLocks noChangeArrowheads="1"/>
          </p:cNvSpPr>
          <p:nvPr/>
        </p:nvSpPr>
        <p:spPr bwMode="auto">
          <a:xfrm>
            <a:off x="285750" y="165100"/>
            <a:ext cx="84058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7030A0"/>
                </a:solidFill>
                <a:latin typeface="Calibri" pitchFamily="34" charset="0"/>
              </a:rPr>
              <a:t>Эстетическое</a:t>
            </a:r>
            <a:r>
              <a:rPr lang="ru-RU" sz="2000" b="1">
                <a:solidFill>
                  <a:srgbClr val="7030A0"/>
                </a:solidFill>
                <a:latin typeface="Calibri" pitchFamily="34" charset="0"/>
              </a:rPr>
              <a:t> </a:t>
            </a:r>
            <a:r>
              <a:rPr lang="ru-RU" sz="2400" b="1">
                <a:solidFill>
                  <a:srgbClr val="7030A0"/>
                </a:solidFill>
                <a:latin typeface="Calibri" pitchFamily="34" charset="0"/>
              </a:rPr>
              <a:t>восприятие</a:t>
            </a:r>
            <a:r>
              <a:rPr lang="ru-RU" sz="2000" b="1">
                <a:solidFill>
                  <a:srgbClr val="7030A0"/>
                </a:solidFill>
                <a:latin typeface="Calibri" pitchFamily="34" charset="0"/>
              </a:rPr>
              <a:t> </a:t>
            </a:r>
            <a:r>
              <a:rPr lang="ru-RU" sz="2400" b="1">
                <a:solidFill>
                  <a:srgbClr val="7030A0"/>
                </a:solidFill>
                <a:latin typeface="Calibri" pitchFamily="34" charset="0"/>
              </a:rPr>
              <a:t>произведений</a:t>
            </a:r>
            <a:r>
              <a:rPr lang="ru-RU" sz="2000" b="1">
                <a:solidFill>
                  <a:srgbClr val="7030A0"/>
                </a:solidFill>
                <a:latin typeface="Calibri" pitchFamily="34" charset="0"/>
              </a:rPr>
              <a:t> </a:t>
            </a:r>
            <a:r>
              <a:rPr lang="ru-RU" sz="2400" b="1">
                <a:solidFill>
                  <a:srgbClr val="7030A0"/>
                </a:solidFill>
                <a:latin typeface="Calibri" pitchFamily="34" charset="0"/>
              </a:rPr>
              <a:t>и</a:t>
            </a:r>
            <a:r>
              <a:rPr lang="ru-RU" sz="2000" b="1">
                <a:solidFill>
                  <a:srgbClr val="7030A0"/>
                </a:solidFill>
                <a:latin typeface="Calibri" pitchFamily="34" charset="0"/>
              </a:rPr>
              <a:t> </a:t>
            </a:r>
            <a:r>
              <a:rPr lang="ru-RU" sz="2400" b="1">
                <a:solidFill>
                  <a:srgbClr val="7030A0"/>
                </a:solidFill>
                <a:latin typeface="Calibri" pitchFamily="34" charset="0"/>
              </a:rPr>
              <a:t>изучение</a:t>
            </a:r>
            <a:r>
              <a:rPr lang="ru-RU" sz="2000" b="1">
                <a:solidFill>
                  <a:srgbClr val="7030A0"/>
                </a:solidFill>
                <a:latin typeface="Calibri" pitchFamily="34" charset="0"/>
              </a:rPr>
              <a:t> </a:t>
            </a:r>
            <a:r>
              <a:rPr lang="ru-RU" sz="2400" b="1">
                <a:solidFill>
                  <a:srgbClr val="7030A0"/>
                </a:solidFill>
                <a:latin typeface="Calibri" pitchFamily="34" charset="0"/>
              </a:rPr>
              <a:t>творческой</a:t>
            </a:r>
            <a:r>
              <a:rPr lang="ru-RU" sz="2000" b="1">
                <a:solidFill>
                  <a:srgbClr val="7030A0"/>
                </a:solidFill>
                <a:latin typeface="Calibri" pitchFamily="34" charset="0"/>
              </a:rPr>
              <a:t> </a:t>
            </a:r>
            <a:r>
              <a:rPr lang="ru-RU" sz="2400" b="1">
                <a:solidFill>
                  <a:srgbClr val="7030A0"/>
                </a:solidFill>
                <a:latin typeface="Calibri" pitchFamily="34" charset="0"/>
              </a:rPr>
              <a:t>манеры</a:t>
            </a:r>
            <a:r>
              <a:rPr lang="ru-RU" sz="2000" b="1">
                <a:solidFill>
                  <a:srgbClr val="7030A0"/>
                </a:solidFill>
                <a:latin typeface="Calibri" pitchFamily="34" charset="0"/>
              </a:rPr>
              <a:t> </a:t>
            </a:r>
            <a:r>
              <a:rPr lang="ru-RU" sz="2400" b="1">
                <a:solidFill>
                  <a:srgbClr val="7030A0"/>
                </a:solidFill>
                <a:latin typeface="Calibri" pitchFamily="34" charset="0"/>
              </a:rPr>
              <a:t>пейзажистов</a:t>
            </a:r>
            <a:r>
              <a:rPr lang="ru-RU" sz="2000" b="1">
                <a:solidFill>
                  <a:srgbClr val="7030A0"/>
                </a:solidFill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Рисунок 3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Рисунок 2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28025" y="6297613"/>
            <a:ext cx="427038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Номер слайда 1"/>
          <p:cNvSpPr txBox="1">
            <a:spLocks/>
          </p:cNvSpPr>
          <p:nvPr/>
        </p:nvSpPr>
        <p:spPr bwMode="auto">
          <a:xfrm>
            <a:off x="8143875" y="6261100"/>
            <a:ext cx="569913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80" tIns="45640" rIns="91280" bIns="45640" anchor="ctr"/>
          <a:lstStyle/>
          <a:p>
            <a:pPr algn="r" defTabSz="911225"/>
            <a:fld id="{2C50DD86-BE10-4CE8-A29F-D35362F5A33B}" type="slidenum">
              <a:rPr lang="ru-RU" altLang="ru-RU" sz="1200">
                <a:solidFill>
                  <a:srgbClr val="898989"/>
                </a:solidFill>
                <a:latin typeface="Trebuchet MS" pitchFamily="34" charset="0"/>
              </a:rPr>
              <a:pPr algn="r" defTabSz="911225"/>
              <a:t>12</a:t>
            </a:fld>
            <a:endParaRPr lang="ru-RU" altLang="ru-RU" sz="1200">
              <a:solidFill>
                <a:srgbClr val="898989"/>
              </a:solidFill>
              <a:latin typeface="Trebuchet MS" pitchFamily="34" charset="0"/>
            </a:endParaRPr>
          </a:p>
        </p:txBody>
      </p:sp>
      <p:pic>
        <p:nvPicPr>
          <p:cNvPr id="7" name="Picture 4" descr="C:\Users\DMedvedeva\Desktop\К Диплому\Безымянный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549275"/>
            <a:ext cx="3959225" cy="5256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4822825" y="404813"/>
            <a:ext cx="4114800" cy="5545137"/>
          </a:xfrm>
          <a:prstGeom prst="roundRect">
            <a:avLst/>
          </a:prstGeom>
          <a:solidFill>
            <a:schemeClr val="accent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/>
              <a:t>Изобразительное искусство. Твоя мастерская.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/>
              <a:t>Рабочая тетрадь. 8 класс»,  авторы Т.В. Алешина, А.С. Питерских;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/>
              <a:t>под редакцией Б.М. </a:t>
            </a:r>
            <a:r>
              <a:rPr lang="ru-RU" sz="3200" dirty="0" err="1"/>
              <a:t>Неменского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0025" y="2133600"/>
            <a:ext cx="8748713" cy="14700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Серия учебно-исследовательских и практических творческих заданий поможет развить художественно-образное мышление, фантазию и воображение учащихся, научиться осознанно использовать выразительные возможности линии, цвета, объёма, а также художественных материалов и техник. Рабочая тетрадь, несомненно, будет способствовать формированию  и  развитию компетентности учащихся в области использования информационно-коммуникативных технологий </a:t>
            </a:r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6866" name="Рисунок 3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Рисунок 2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28025" y="6297613"/>
            <a:ext cx="427038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Номер слайда 1"/>
          <p:cNvSpPr txBox="1">
            <a:spLocks/>
          </p:cNvSpPr>
          <p:nvPr/>
        </p:nvSpPr>
        <p:spPr bwMode="auto">
          <a:xfrm>
            <a:off x="8143875" y="6261100"/>
            <a:ext cx="569913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80" tIns="45640" rIns="91280" bIns="45640" anchor="ctr"/>
          <a:lstStyle/>
          <a:p>
            <a:pPr algn="r" defTabSz="911225"/>
            <a:fld id="{B0D50B42-0444-479E-BBAC-A58BDAAAA60E}" type="slidenum">
              <a:rPr lang="ru-RU" altLang="ru-RU" sz="1200">
                <a:solidFill>
                  <a:srgbClr val="898989"/>
                </a:solidFill>
                <a:latin typeface="Trebuchet MS" pitchFamily="34" charset="0"/>
              </a:rPr>
              <a:pPr algn="r" defTabSz="911225"/>
              <a:t>13</a:t>
            </a:fld>
            <a:endParaRPr lang="ru-RU" altLang="ru-RU" sz="1200">
              <a:solidFill>
                <a:srgbClr val="898989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1"/>
          <p:cNvSpPr>
            <a:spLocks noGrp="1"/>
          </p:cNvSpPr>
          <p:nvPr>
            <p:ph type="ctrTitle"/>
          </p:nvPr>
        </p:nvSpPr>
        <p:spPr>
          <a:xfrm>
            <a:off x="-195263" y="31750"/>
            <a:ext cx="4964113" cy="647700"/>
          </a:xfrm>
        </p:spPr>
        <p:txBody>
          <a:bodyPr/>
          <a:lstStyle/>
          <a:p>
            <a:r>
              <a:rPr lang="ru-RU" sz="2400" b="1" smtClean="0">
                <a:solidFill>
                  <a:srgbClr val="7030A0"/>
                </a:solidFill>
              </a:rPr>
              <a:t>Создание сценарных планов</a:t>
            </a:r>
          </a:p>
        </p:txBody>
      </p:sp>
      <p:pic>
        <p:nvPicPr>
          <p:cNvPr id="37890" name="Рисунок 3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Рисунок 2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28025" y="6297613"/>
            <a:ext cx="427038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Номер слайда 1"/>
          <p:cNvSpPr txBox="1">
            <a:spLocks/>
          </p:cNvSpPr>
          <p:nvPr/>
        </p:nvSpPr>
        <p:spPr bwMode="auto">
          <a:xfrm>
            <a:off x="8143875" y="6261100"/>
            <a:ext cx="569913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80" tIns="45640" rIns="91280" bIns="45640" anchor="ctr"/>
          <a:lstStyle/>
          <a:p>
            <a:pPr algn="r" defTabSz="911225"/>
            <a:fld id="{46505A75-DA8B-44D4-8A14-B407422DEDFD}" type="slidenum">
              <a:rPr lang="ru-RU" altLang="ru-RU" sz="1200">
                <a:solidFill>
                  <a:srgbClr val="898989"/>
                </a:solidFill>
                <a:latin typeface="Trebuchet MS" pitchFamily="34" charset="0"/>
              </a:rPr>
              <a:pPr algn="r" defTabSz="911225"/>
              <a:t>14</a:t>
            </a:fld>
            <a:endParaRPr lang="ru-RU" altLang="ru-RU" sz="1200">
              <a:solidFill>
                <a:srgbClr val="898989"/>
              </a:solidFill>
              <a:latin typeface="Trebuchet MS" pitchFamily="34" charset="0"/>
            </a:endParaRPr>
          </a:p>
        </p:txBody>
      </p:sp>
      <p:pic>
        <p:nvPicPr>
          <p:cNvPr id="7170" name="Picture 2" descr="E:\педфорум\Безымянный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6850" y="549275"/>
            <a:ext cx="4181475" cy="5654675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7171" name="Picture 3" descr="E:\педфорум\Безымянный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37100" y="1141413"/>
            <a:ext cx="4129088" cy="5597525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sp>
        <p:nvSpPr>
          <p:cNvPr id="37895" name="TextBox 6"/>
          <p:cNvSpPr txBox="1">
            <a:spLocks noChangeArrowheads="1"/>
          </p:cNvSpPr>
          <p:nvPr/>
        </p:nvSpPr>
        <p:spPr bwMode="auto">
          <a:xfrm>
            <a:off x="4565650" y="333375"/>
            <a:ext cx="4568825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7030A0"/>
                </a:solidFill>
                <a:latin typeface="Calibri" pitchFamily="34" charset="0"/>
              </a:rPr>
              <a:t>Поиск  персонажей спектакля с использованием навыков фотографии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Рисунок 3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0988" y="6289675"/>
            <a:ext cx="8713787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Рисунок 2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02663" y="6337300"/>
            <a:ext cx="406400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Номер слайда 1"/>
          <p:cNvSpPr txBox="1">
            <a:spLocks/>
          </p:cNvSpPr>
          <p:nvPr/>
        </p:nvSpPr>
        <p:spPr bwMode="auto">
          <a:xfrm>
            <a:off x="8418513" y="6302375"/>
            <a:ext cx="528637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80" tIns="45640" rIns="91280" bIns="45640" anchor="ctr"/>
          <a:lstStyle/>
          <a:p>
            <a:pPr algn="r" defTabSz="911225"/>
            <a:fld id="{84181A32-1E67-47A0-858D-AC468141D414}" type="slidenum">
              <a:rPr lang="ru-RU" altLang="ru-RU" sz="1200">
                <a:solidFill>
                  <a:srgbClr val="898989"/>
                </a:solidFill>
                <a:latin typeface="Trebuchet MS" pitchFamily="34" charset="0"/>
              </a:rPr>
              <a:pPr algn="r" defTabSz="911225"/>
              <a:t>15</a:t>
            </a:fld>
            <a:endParaRPr lang="ru-RU" altLang="ru-RU" sz="1200">
              <a:solidFill>
                <a:srgbClr val="898989"/>
              </a:solidFill>
              <a:latin typeface="Trebuchet MS" pitchFamily="34" charset="0"/>
            </a:endParaRPr>
          </a:p>
        </p:txBody>
      </p:sp>
      <p:pic>
        <p:nvPicPr>
          <p:cNvPr id="8195" name="Picture 3" descr="E:\педфорум\Безымянный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950" y="865188"/>
            <a:ext cx="4483100" cy="6021387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8196" name="Picture 4" descr="E:\педфорум\Безымянный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60888" y="841375"/>
            <a:ext cx="4465637" cy="5986463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sp>
        <p:nvSpPr>
          <p:cNvPr id="39942" name="TextBox 6"/>
          <p:cNvSpPr txBox="1">
            <a:spLocks noChangeArrowheads="1"/>
          </p:cNvSpPr>
          <p:nvPr/>
        </p:nvSpPr>
        <p:spPr bwMode="auto">
          <a:xfrm>
            <a:off x="280988" y="115888"/>
            <a:ext cx="8666162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200" b="1">
                <a:solidFill>
                  <a:srgbClr val="7030A0"/>
                </a:solidFill>
                <a:latin typeface="Calibri" pitchFamily="34" charset="0"/>
              </a:rPr>
              <a:t>Проектно-исследовательские задания и задания на создание графических зарисовок декораций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Рисунок 3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Рисунок 2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28025" y="6297613"/>
            <a:ext cx="427038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Номер слайда 1"/>
          <p:cNvSpPr txBox="1">
            <a:spLocks/>
          </p:cNvSpPr>
          <p:nvPr/>
        </p:nvSpPr>
        <p:spPr bwMode="auto">
          <a:xfrm>
            <a:off x="8143875" y="6261100"/>
            <a:ext cx="569913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80" tIns="45640" rIns="91280" bIns="45640" anchor="ctr"/>
          <a:lstStyle/>
          <a:p>
            <a:pPr algn="r" defTabSz="911225"/>
            <a:fld id="{F457BF23-8B68-40F0-AD13-CBD54D9C7828}" type="slidenum">
              <a:rPr lang="ru-RU" altLang="ru-RU" sz="1200">
                <a:solidFill>
                  <a:srgbClr val="898989"/>
                </a:solidFill>
                <a:latin typeface="Trebuchet MS" pitchFamily="34" charset="0"/>
              </a:rPr>
              <a:pPr algn="r" defTabSz="911225"/>
              <a:t>16</a:t>
            </a:fld>
            <a:endParaRPr lang="ru-RU" altLang="ru-RU" sz="1200">
              <a:solidFill>
                <a:srgbClr val="898989"/>
              </a:solidFill>
              <a:latin typeface="Trebuchet MS" pitchFamily="34" charset="0"/>
            </a:endParaRPr>
          </a:p>
        </p:txBody>
      </p:sp>
      <p:pic>
        <p:nvPicPr>
          <p:cNvPr id="9218" name="Picture 2" descr="E:\педфорум\Безымянный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86275" y="908050"/>
            <a:ext cx="4478338" cy="5834063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9220" name="Picture 4" descr="E:\педфорум\Безымянный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7950" y="908050"/>
            <a:ext cx="4378325" cy="5721350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sp>
        <p:nvSpPr>
          <p:cNvPr id="41990" name="TextBox 6"/>
          <p:cNvSpPr txBox="1">
            <a:spLocks noChangeArrowheads="1"/>
          </p:cNvSpPr>
          <p:nvPr/>
        </p:nvSpPr>
        <p:spPr bwMode="auto">
          <a:xfrm>
            <a:off x="900113" y="115888"/>
            <a:ext cx="742791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7030A0"/>
                </a:solidFill>
                <a:latin typeface="Calibri" pitchFamily="34" charset="0"/>
              </a:rPr>
              <a:t>Создание графических зарисовок декораций к спектаклям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Рисунок 3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Рисунок 2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28025" y="6297613"/>
            <a:ext cx="427038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Номер слайда 1"/>
          <p:cNvSpPr txBox="1">
            <a:spLocks/>
          </p:cNvSpPr>
          <p:nvPr/>
        </p:nvSpPr>
        <p:spPr bwMode="auto">
          <a:xfrm>
            <a:off x="8143875" y="6261100"/>
            <a:ext cx="569913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80" tIns="45640" rIns="91280" bIns="45640" anchor="ctr"/>
          <a:lstStyle/>
          <a:p>
            <a:pPr algn="r" defTabSz="911225"/>
            <a:fld id="{E0C5EC60-C31E-43A6-9762-FCE0D1C16E08}" type="slidenum">
              <a:rPr lang="ru-RU" altLang="ru-RU" sz="1200">
                <a:solidFill>
                  <a:srgbClr val="898989"/>
                </a:solidFill>
                <a:latin typeface="Trebuchet MS" pitchFamily="34" charset="0"/>
              </a:rPr>
              <a:pPr algn="r" defTabSz="911225"/>
              <a:t>17</a:t>
            </a:fld>
            <a:endParaRPr lang="ru-RU" altLang="ru-RU" sz="1200">
              <a:solidFill>
                <a:srgbClr val="898989"/>
              </a:solidFill>
              <a:latin typeface="Trebuchet MS" pitchFamily="34" charset="0"/>
            </a:endParaRPr>
          </a:p>
        </p:txBody>
      </p:sp>
      <p:pic>
        <p:nvPicPr>
          <p:cNvPr id="10242" name="Picture 2" descr="E:\педфорум\Безымянный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1788" y="665163"/>
            <a:ext cx="4432300" cy="5867400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10243" name="Picture 3" descr="E:\педфорум\Безымянный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68838" y="698500"/>
            <a:ext cx="4475162" cy="5851525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sp>
        <p:nvSpPr>
          <p:cNvPr id="44038" name="TextBox 6"/>
          <p:cNvSpPr txBox="1">
            <a:spLocks noChangeArrowheads="1"/>
          </p:cNvSpPr>
          <p:nvPr/>
        </p:nvSpPr>
        <p:spPr bwMode="auto">
          <a:xfrm>
            <a:off x="263525" y="33338"/>
            <a:ext cx="88122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7030A0"/>
                </a:solidFill>
                <a:latin typeface="Calibri" pitchFamily="34" charset="0"/>
              </a:rPr>
              <a:t>Создание фотографий на разные темы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Рисунок 3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Рисунок 2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28025" y="6297613"/>
            <a:ext cx="427038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Номер слайда 1"/>
          <p:cNvSpPr txBox="1">
            <a:spLocks/>
          </p:cNvSpPr>
          <p:nvPr/>
        </p:nvSpPr>
        <p:spPr bwMode="auto">
          <a:xfrm>
            <a:off x="8143875" y="6261100"/>
            <a:ext cx="569913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80" tIns="45640" rIns="91280" bIns="45640" anchor="ctr"/>
          <a:lstStyle/>
          <a:p>
            <a:pPr algn="r" defTabSz="911225"/>
            <a:fld id="{6C839382-BFAE-4ABD-82B6-65F2E4952F05}" type="slidenum">
              <a:rPr lang="ru-RU" altLang="ru-RU" sz="1200">
                <a:solidFill>
                  <a:srgbClr val="898989"/>
                </a:solidFill>
                <a:latin typeface="Trebuchet MS" pitchFamily="34" charset="0"/>
              </a:rPr>
              <a:pPr algn="r" defTabSz="911225"/>
              <a:t>18</a:t>
            </a:fld>
            <a:endParaRPr lang="ru-RU" altLang="ru-RU" sz="1200">
              <a:solidFill>
                <a:srgbClr val="898989"/>
              </a:solidFill>
              <a:latin typeface="Trebuchet MS" pitchFamily="34" charset="0"/>
            </a:endParaRPr>
          </a:p>
        </p:txBody>
      </p:sp>
      <p:pic>
        <p:nvPicPr>
          <p:cNvPr id="46084" name="Picture 3" descr="C:\Users\DMedvedeva\Desktop\К Диплому\Безымянный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975" y="209550"/>
            <a:ext cx="4645025" cy="6234113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6085" name="Picture 4" descr="C:\Users\DMedvedeva\Desktop\К Диплому\Безымянный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5175" y="209550"/>
            <a:ext cx="4603750" cy="6234113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DMedvedeva\Downloads\(cover) Изобразительное искусство. Твоя мастерская. Рабочая тетрадь. 1 класс (Неменская Л. А. _ Под ред. Неменского Б. М.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69213" y="4649788"/>
            <a:ext cx="1474787" cy="2127250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13315" name="Picture 3" descr="C:\Users\DMedvedeva\Downloads\(cover) Изобразительное искусство. Твоя мастерская. Рабочая тетрадь. 2 класс (Горяева Н. А., Неменская Л. А., Питерских А. С. и др. _ Под ред. Неменского Б. М.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0663" y="4597400"/>
            <a:ext cx="1709737" cy="2173288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13316" name="Picture 4" descr="C:\Users\DMedvedeva\Downloads\(cover) Изобразительное искусство. Твоя мастерская. Рабочая тетрадь. 3 класс. (Горяева Н. А., Неменская Л. А., Питерских А. С. и др. _ Под ред. Неменского Б. М.) (1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97538" y="4605338"/>
            <a:ext cx="1728787" cy="2109787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13317" name="Picture 5" descr="C:\Users\DMedvedeva\Downloads\(cover) Изобразительное искусство. Твоя мастерская. Рабочая тетрадь. 4 класс (Неменская Л. А. _ Под ред. Неменского Б. М.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06950" y="4630738"/>
            <a:ext cx="1638300" cy="2109787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7" name="Picture 5" descr="C:\Users\DMedvedeva\Downloads\(cover) Изобразительное искусство. Твоя мастерская. Рабочая тетрадь. 5 класс (Горяева Н. А. _ Под ред. Неменского Б. М.)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02050" y="4641850"/>
            <a:ext cx="1641475" cy="2109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8" descr="C:\Users\DMedvedeva\Downloads\(cover) Изобразительное искусство. Твоя мастерская. Рабочая тетрадь. 6 класс (Неменская Л. А. _ Под ред. Неменского Б. М.)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22538" y="4629150"/>
            <a:ext cx="1539875" cy="2109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9" descr="C:\Users\DMedvedeva\Downloads\(cover) Изобразительное искусство. Твоя мастерская. Рабочая тетрадь. 7 класс (Гуров Г. Е., Питерских А. С. _ Под ред. Неменского Б. М.)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16063" y="4565650"/>
            <a:ext cx="1597025" cy="2143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4" descr="C:\Users\DMedvedeva\Desktop\К Диплому\Безымянный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6363" y="2924175"/>
            <a:ext cx="2378075" cy="3155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3" descr="C:\Users\DMedvedeva\Desktop\Шпикалова Тетради\(cover) Изобразительное искусство. Творческая тетрадь. 1 класс. (Шпикалова Т. Я., Ершова Л. В., Макарова Н. Р. и др.)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2700" y="44450"/>
            <a:ext cx="1503363" cy="2160588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0" name="Picture 4" descr="C:\Users\DMedvedeva\Desktop\Шпикалова Тетради\(cover) Изобразительное искусство. Творческая тетрадь. 2 класс. (Шпикалова Т. Я., Ершова Л. В., Щирова А. Н. и др.)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98525" y="0"/>
            <a:ext cx="1585913" cy="2160588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1" name="Picture 5" descr="C:\Users\DMedvedeva\Desktop\Шпикалова Тетради\(cover) Изобразительное искусство. Творческая тетрадь. 3 класс. (Шпикалова Т. Я., Ершова Л. В., Щирова А. Н. и др.)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195513" y="-12700"/>
            <a:ext cx="1550987" cy="2160588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2" name="Picture 6" descr="C:\Users\DMedvedeva\Desktop\Шпикалова Тетради\(cover) Изобразительное искусство. Творческая тетрадь. 4 класс. (Шпикалова Т. Я., Ершова Л. В., Макарова Н. Р. и др.)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278188" y="-31750"/>
            <a:ext cx="1558925" cy="2179638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3318" name="Picture 6" descr="E:\педфорум\Безымянный.pn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445250" y="74613"/>
            <a:ext cx="2590800" cy="3603625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8" name="Picture 2" descr="C:\Users\DMedvedeva\Desktop\Шпикалова Тетради\(cover) Изобразительное искусство. Творческая тетрадь. 5 класс (Шпикалова Т. Я., Ершова Л. В., Макарова Н. Р. и др.) (1).pn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4837113" y="-31750"/>
            <a:ext cx="2351087" cy="3213100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 descr="C:\Users\DMedvedeva\Downloads\Художница-mbid-19506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0"/>
            <a:ext cx="45704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5292725" y="333375"/>
            <a:ext cx="3600450" cy="5975350"/>
          </a:xfrm>
          <a:prstGeom prst="roundRect">
            <a:avLst/>
          </a:prstGeom>
          <a:solidFill>
            <a:schemeClr val="accent1"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На занятиях изобразительным искусством школьники учатся рисовать с натуры, по памяти и представлению, на темы, учатся выполнять иллюстрации и декоративные работы, у них вырабатываются графические и живописные умения и навыки.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image1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198438"/>
            <a:ext cx="9142412" cy="646588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50178" name="Shape 460"/>
          <p:cNvSpPr>
            <a:spLocks noChangeArrowheads="1"/>
          </p:cNvSpPr>
          <p:nvPr/>
        </p:nvSpPr>
        <p:spPr bwMode="auto">
          <a:xfrm>
            <a:off x="1403350" y="271463"/>
            <a:ext cx="6337300" cy="571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39095" tIns="39095" rIns="39095" bIns="39095">
            <a:spAutoFit/>
          </a:bodyPr>
          <a:lstStyle/>
          <a:p>
            <a:pPr algn="ctr" defTabSz="946150"/>
            <a:r>
              <a:rPr lang="ru-RU" b="1">
                <a:solidFill>
                  <a:srgbClr val="000000"/>
                </a:solidFill>
                <a:latin typeface="Arial Narrow" pitchFamily="34" charset="0"/>
                <a:sym typeface="Trebuchet MS" pitchFamily="34" charset="0"/>
              </a:rPr>
              <a:t>КОНТАКТНАЯ ИНФОРМАЦИЯ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59832" y="2996952"/>
            <a:ext cx="864096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8" tIns="45718" rIns="45718" bIns="45718" spcCol="3810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0000"/>
              </a:solidFill>
              <a:latin typeface="Calibri"/>
              <a:sym typeface="Helvetica"/>
            </a:endParaRPr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2275" y="223838"/>
            <a:ext cx="658813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TextBox 3"/>
          <p:cNvSpPr txBox="1">
            <a:spLocks noChangeArrowheads="1"/>
          </p:cNvSpPr>
          <p:nvPr/>
        </p:nvSpPr>
        <p:spPr bwMode="auto">
          <a:xfrm>
            <a:off x="377825" y="1443038"/>
            <a:ext cx="34559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0000"/>
                </a:solidFill>
                <a:latin typeface="Arial Narrow" pitchFamily="34" charset="0"/>
              </a:rPr>
              <a:t>Приобретение продукции:</a:t>
            </a:r>
          </a:p>
        </p:txBody>
      </p:sp>
      <p:sp>
        <p:nvSpPr>
          <p:cNvPr id="50182" name="TextBox 4"/>
          <p:cNvSpPr txBox="1">
            <a:spLocks noChangeArrowheads="1"/>
          </p:cNvSpPr>
          <p:nvPr/>
        </p:nvSpPr>
        <p:spPr bwMode="auto">
          <a:xfrm>
            <a:off x="395288" y="1836738"/>
            <a:ext cx="3816350" cy="17240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000000"/>
                </a:solidFill>
                <a:latin typeface="Arial Narrow" pitchFamily="34" charset="0"/>
              </a:rPr>
              <a:t>Отдел по работе с госзаказами</a:t>
            </a:r>
            <a:endParaRPr lang="en-US">
              <a:solidFill>
                <a:srgbClr val="000000"/>
              </a:solidFill>
              <a:latin typeface="Arial Narrow" pitchFamily="34" charset="0"/>
            </a:endParaRPr>
          </a:p>
          <a:p>
            <a:endParaRPr lang="ru-RU">
              <a:solidFill>
                <a:srgbClr val="000000"/>
              </a:solidFill>
              <a:latin typeface="Arial Narrow" pitchFamily="34" charset="0"/>
            </a:endParaRPr>
          </a:p>
          <a:p>
            <a:r>
              <a:rPr lang="ru-RU" sz="1400" b="1">
                <a:solidFill>
                  <a:srgbClr val="000000"/>
                </a:solidFill>
                <a:latin typeface="Calibri" pitchFamily="34" charset="0"/>
              </a:rPr>
              <a:t>Руководитель:</a:t>
            </a:r>
            <a:r>
              <a:rPr lang="ru-RU" sz="1400">
                <a:solidFill>
                  <a:srgbClr val="000000"/>
                </a:solidFill>
                <a:latin typeface="Calibri" pitchFamily="34" charset="0"/>
              </a:rPr>
              <a:t> Трофимова Галина Владимировна</a:t>
            </a:r>
          </a:p>
          <a:p>
            <a:r>
              <a:rPr lang="ru-RU" sz="1400" b="1">
                <a:solidFill>
                  <a:srgbClr val="000000"/>
                </a:solidFill>
                <a:latin typeface="Calibri" pitchFamily="34" charset="0"/>
              </a:rPr>
              <a:t>Телефон:</a:t>
            </a:r>
            <a:r>
              <a:rPr lang="ru-RU" sz="1400">
                <a:solidFill>
                  <a:srgbClr val="000000"/>
                </a:solidFill>
                <a:latin typeface="Calibri" pitchFamily="34" charset="0"/>
              </a:rPr>
              <a:t> +7 (495) 789-30-40, доб. 41-44</a:t>
            </a:r>
          </a:p>
          <a:p>
            <a:r>
              <a:rPr lang="en-US" sz="1400" b="1">
                <a:solidFill>
                  <a:srgbClr val="000000"/>
                </a:solidFill>
                <a:latin typeface="Calibri" pitchFamily="34" charset="0"/>
              </a:rPr>
              <a:t>E-mail</a:t>
            </a:r>
            <a:r>
              <a:rPr lang="ru-RU" sz="1400" b="1">
                <a:solidFill>
                  <a:srgbClr val="000000"/>
                </a:solidFill>
                <a:latin typeface="Calibri" pitchFamily="34" charset="0"/>
              </a:rPr>
              <a:t>:</a:t>
            </a:r>
            <a:r>
              <a:rPr lang="ru-RU" sz="140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400">
                <a:solidFill>
                  <a:srgbClr val="000000"/>
                </a:solidFill>
                <a:latin typeface="Calibri" pitchFamily="34" charset="0"/>
                <a:hlinkClick r:id="rId5"/>
              </a:rPr>
              <a:t>GTrofimova@prosv.ru</a:t>
            </a:r>
            <a:endParaRPr lang="en-US" sz="1400">
              <a:solidFill>
                <a:srgbClr val="000000"/>
              </a:solidFill>
              <a:latin typeface="Calibri" pitchFamily="34" charset="0"/>
            </a:endParaRPr>
          </a:p>
          <a:p>
            <a:endParaRPr lang="en-US" sz="1400">
              <a:solidFill>
                <a:srgbClr val="7F7F7F"/>
              </a:solidFill>
              <a:latin typeface="Calibri" pitchFamily="34" charset="0"/>
            </a:endParaRPr>
          </a:p>
        </p:txBody>
      </p:sp>
      <p:sp useBgFill="1">
        <p:nvSpPr>
          <p:cNvPr id="50183" name="TextBox 11"/>
          <p:cNvSpPr txBox="1">
            <a:spLocks noChangeArrowheads="1"/>
          </p:cNvSpPr>
          <p:nvPr/>
        </p:nvSpPr>
        <p:spPr bwMode="auto">
          <a:xfrm>
            <a:off x="4500563" y="2571750"/>
            <a:ext cx="4129087" cy="2586038"/>
          </a:xfrm>
          <a:prstGeom prst="rect">
            <a:avLst/>
          </a:prstGeom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000000"/>
                </a:solidFill>
                <a:latin typeface="Arial Narrow" pitchFamily="34" charset="0"/>
              </a:rPr>
              <a:t>Центр по цифровым продуктам</a:t>
            </a:r>
            <a:endParaRPr lang="en-US">
              <a:solidFill>
                <a:srgbClr val="000000"/>
              </a:solidFill>
              <a:latin typeface="Arial Narrow" pitchFamily="34" charset="0"/>
            </a:endParaRPr>
          </a:p>
          <a:p>
            <a:endParaRPr lang="ru-RU">
              <a:solidFill>
                <a:srgbClr val="000000"/>
              </a:solidFill>
              <a:latin typeface="Arial Narrow" pitchFamily="34" charset="0"/>
            </a:endParaRPr>
          </a:p>
          <a:p>
            <a:r>
              <a:rPr lang="ru-RU" sz="1400" b="1">
                <a:solidFill>
                  <a:srgbClr val="000000"/>
                </a:solidFill>
                <a:latin typeface="Calibri" pitchFamily="34" charset="0"/>
              </a:rPr>
              <a:t>Руководитель: </a:t>
            </a:r>
            <a:r>
              <a:rPr lang="ru-RU" sz="1400">
                <a:solidFill>
                  <a:srgbClr val="000000"/>
                </a:solidFill>
                <a:latin typeface="Calibri" pitchFamily="34" charset="0"/>
              </a:rPr>
              <a:t>Елисеев Николай Григорьевич</a:t>
            </a:r>
          </a:p>
          <a:p>
            <a:r>
              <a:rPr lang="ru-RU" sz="1400" b="1">
                <a:solidFill>
                  <a:srgbClr val="000000"/>
                </a:solidFill>
                <a:latin typeface="Calibri" pitchFamily="34" charset="0"/>
              </a:rPr>
              <a:t>Телефон:</a:t>
            </a:r>
            <a:r>
              <a:rPr lang="ru-RU" sz="1400">
                <a:solidFill>
                  <a:srgbClr val="000000"/>
                </a:solidFill>
                <a:latin typeface="Calibri" pitchFamily="34" charset="0"/>
              </a:rPr>
              <a:t> +7 (495) 789-30-40, доб. 40-79</a:t>
            </a:r>
          </a:p>
          <a:p>
            <a:r>
              <a:rPr lang="en-US" sz="1400" b="1">
                <a:solidFill>
                  <a:srgbClr val="000000"/>
                </a:solidFill>
                <a:latin typeface="Calibri" pitchFamily="34" charset="0"/>
              </a:rPr>
              <a:t>E-mail</a:t>
            </a:r>
            <a:r>
              <a:rPr lang="ru-RU" sz="1400" b="1">
                <a:solidFill>
                  <a:srgbClr val="000000"/>
                </a:solidFill>
                <a:latin typeface="Calibri" pitchFamily="34" charset="0"/>
              </a:rPr>
              <a:t>: </a:t>
            </a:r>
            <a:r>
              <a:rPr lang="en-US" sz="1400">
                <a:solidFill>
                  <a:srgbClr val="000000"/>
                </a:solidFill>
                <a:latin typeface="Calibri" pitchFamily="34" charset="0"/>
                <a:hlinkClick r:id="rId6"/>
              </a:rPr>
              <a:t>NEliseev@prosv.ru</a:t>
            </a:r>
            <a:endParaRPr lang="en-US" sz="1400">
              <a:solidFill>
                <a:srgbClr val="000000"/>
              </a:solidFill>
              <a:latin typeface="Calibri" pitchFamily="34" charset="0"/>
            </a:endParaRPr>
          </a:p>
          <a:p>
            <a:endParaRPr lang="en-US" sz="1400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ru-RU" sz="1400">
                <a:solidFill>
                  <a:srgbClr val="000000"/>
                </a:solidFill>
                <a:latin typeface="Calibri" pitchFamily="34" charset="0"/>
              </a:rPr>
              <a:t>Вопросы, связанные с электронными учебниками, можно задать по адресу </a:t>
            </a:r>
            <a:r>
              <a:rPr lang="en-US" sz="1400">
                <a:solidFill>
                  <a:srgbClr val="000000"/>
                </a:solidFill>
                <a:latin typeface="Calibri" pitchFamily="34" charset="0"/>
                <a:hlinkClick r:id="rId7"/>
              </a:rPr>
              <a:t>ebooks@prosv.ru</a:t>
            </a:r>
            <a:endParaRPr lang="en-US" sz="1400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ru-RU" sz="1400">
                <a:solidFill>
                  <a:srgbClr val="000000"/>
                </a:solidFill>
                <a:latin typeface="Calibri" pitchFamily="34" charset="0"/>
              </a:rPr>
              <a:t>Подробная информация о проекте в разделе Электронный учебник на сайте </a:t>
            </a:r>
            <a:r>
              <a:rPr lang="en-US" sz="1400">
                <a:solidFill>
                  <a:srgbClr val="000000"/>
                </a:solidFill>
                <a:latin typeface="Calibri" pitchFamily="34" charset="0"/>
                <a:hlinkClick r:id="rId8"/>
              </a:rPr>
              <a:t>www.prosv.ru</a:t>
            </a:r>
            <a:endParaRPr lang="en-US" sz="1400">
              <a:solidFill>
                <a:srgbClr val="000000"/>
              </a:solidFill>
              <a:latin typeface="Calibri" pitchFamily="34" charset="0"/>
            </a:endParaRPr>
          </a:p>
          <a:p>
            <a:endParaRPr lang="en-US" sz="1400">
              <a:solidFill>
                <a:srgbClr val="7F7F7F"/>
              </a:solidFill>
              <a:latin typeface="Calibri" pitchFamily="34" charset="0"/>
            </a:endParaRPr>
          </a:p>
        </p:txBody>
      </p:sp>
      <p:sp useBgFill="1">
        <p:nvSpPr>
          <p:cNvPr id="50184" name="TextBox 12"/>
          <p:cNvSpPr txBox="1">
            <a:spLocks noChangeArrowheads="1"/>
          </p:cNvSpPr>
          <p:nvPr/>
        </p:nvSpPr>
        <p:spPr bwMode="auto">
          <a:xfrm>
            <a:off x="395288" y="3649663"/>
            <a:ext cx="3816350" cy="1508125"/>
          </a:xfrm>
          <a:prstGeom prst="rect">
            <a:avLst/>
          </a:prstGeom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000000"/>
                </a:solidFill>
                <a:latin typeface="Arial Narrow" pitchFamily="34" charset="0"/>
              </a:rPr>
              <a:t>Отдел по работе с оптовыми клиентами</a:t>
            </a:r>
            <a:endParaRPr lang="en-US">
              <a:solidFill>
                <a:srgbClr val="000000"/>
              </a:solidFill>
              <a:latin typeface="Arial Narrow" pitchFamily="34" charset="0"/>
            </a:endParaRPr>
          </a:p>
          <a:p>
            <a:endParaRPr lang="ru-RU">
              <a:solidFill>
                <a:srgbClr val="000000"/>
              </a:solidFill>
              <a:latin typeface="Arial Narrow" pitchFamily="34" charset="0"/>
            </a:endParaRPr>
          </a:p>
          <a:p>
            <a:r>
              <a:rPr lang="ru-RU" sz="1400" b="1">
                <a:solidFill>
                  <a:srgbClr val="000000"/>
                </a:solidFill>
                <a:latin typeface="Calibri" pitchFamily="34" charset="0"/>
              </a:rPr>
              <a:t>Руководитель:</a:t>
            </a:r>
            <a:r>
              <a:rPr lang="ru-RU" sz="1400">
                <a:solidFill>
                  <a:srgbClr val="000000"/>
                </a:solidFill>
                <a:latin typeface="Calibri" pitchFamily="34" charset="0"/>
              </a:rPr>
              <a:t> Кузнецова Анна Николаевна</a:t>
            </a:r>
          </a:p>
          <a:p>
            <a:r>
              <a:rPr lang="ru-RU" sz="1400" b="1">
                <a:solidFill>
                  <a:srgbClr val="000000"/>
                </a:solidFill>
                <a:latin typeface="Calibri" pitchFamily="34" charset="0"/>
              </a:rPr>
              <a:t>Телефон:</a:t>
            </a:r>
            <a:r>
              <a:rPr lang="ru-RU" sz="1400">
                <a:solidFill>
                  <a:srgbClr val="000000"/>
                </a:solidFill>
                <a:latin typeface="Calibri" pitchFamily="34" charset="0"/>
              </a:rPr>
              <a:t> +7 (495) 789-30-40, доб. 40-76</a:t>
            </a:r>
          </a:p>
          <a:p>
            <a:r>
              <a:rPr lang="en-US" sz="1400" b="1">
                <a:solidFill>
                  <a:srgbClr val="000000"/>
                </a:solidFill>
                <a:latin typeface="Calibri" pitchFamily="34" charset="0"/>
              </a:rPr>
              <a:t>E-mail</a:t>
            </a:r>
            <a:r>
              <a:rPr lang="ru-RU" sz="1400" b="1">
                <a:solidFill>
                  <a:srgbClr val="000000"/>
                </a:solidFill>
                <a:latin typeface="Calibri" pitchFamily="34" charset="0"/>
              </a:rPr>
              <a:t>:</a:t>
            </a:r>
            <a:r>
              <a:rPr lang="ru-RU" sz="140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400">
                <a:solidFill>
                  <a:srgbClr val="000000"/>
                </a:solidFill>
                <a:latin typeface="Calibri" pitchFamily="34" charset="0"/>
                <a:hlinkClick r:id="rId9"/>
              </a:rPr>
              <a:t>AKuznetsova@prosv.ru</a:t>
            </a:r>
            <a:endParaRPr lang="en-US" sz="1400">
              <a:solidFill>
                <a:srgbClr val="000000"/>
              </a:solidFill>
              <a:latin typeface="Calibri" pitchFamily="34" charset="0"/>
            </a:endParaRPr>
          </a:p>
          <a:p>
            <a:endParaRPr lang="en-US" sz="1400">
              <a:solidFill>
                <a:srgbClr val="7F7F7F"/>
              </a:solidFill>
              <a:latin typeface="Calibri" pitchFamily="34" charset="0"/>
            </a:endParaRPr>
          </a:p>
        </p:txBody>
      </p:sp>
      <p:sp>
        <p:nvSpPr>
          <p:cNvPr id="50185" name="TextBox 6"/>
          <p:cNvSpPr txBox="1">
            <a:spLocks noChangeArrowheads="1"/>
          </p:cNvSpPr>
          <p:nvPr/>
        </p:nvSpPr>
        <p:spPr bwMode="auto">
          <a:xfrm>
            <a:off x="6156325" y="5599113"/>
            <a:ext cx="28797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2800" b="1">
                <a:solidFill>
                  <a:srgbClr val="000000"/>
                </a:solidFill>
                <a:latin typeface="Arial Narrow" pitchFamily="34" charset="0"/>
                <a:hlinkClick r:id="rId8"/>
              </a:rPr>
              <a:t>www.prosv.ru</a:t>
            </a:r>
            <a:endParaRPr lang="ru-RU" sz="2800" b="1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7" name="Shape 453"/>
          <p:cNvSpPr/>
          <p:nvPr/>
        </p:nvSpPr>
        <p:spPr>
          <a:xfrm>
            <a:off x="-4763" y="0"/>
            <a:ext cx="9169401" cy="1196975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sym typeface="Calibri"/>
            </a:endParaRPr>
          </a:p>
        </p:txBody>
      </p:sp>
      <p:sp>
        <p:nvSpPr>
          <p:cNvPr id="50187" name="Shape 455"/>
          <p:cNvSpPr txBox="1">
            <a:spLocks/>
          </p:cNvSpPr>
          <p:nvPr/>
        </p:nvSpPr>
        <p:spPr bwMode="auto">
          <a:xfrm>
            <a:off x="330200" y="198438"/>
            <a:ext cx="8483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4400">
                <a:solidFill>
                  <a:srgbClr val="FFFFFF"/>
                </a:solidFill>
                <a:latin typeface="Impact" pitchFamily="34" charset="0"/>
                <a:ea typeface="Helvetica Neue Black Condensed"/>
                <a:cs typeface="Helvetica Neue Black Condensed"/>
                <a:sym typeface="Helvetica Neue Black Condensed"/>
              </a:rPr>
              <a:t>КОНТАКТНАЯ ИНФОРМАЦИЯ</a:t>
            </a:r>
          </a:p>
        </p:txBody>
      </p:sp>
      <p:sp>
        <p:nvSpPr>
          <p:cNvPr id="50188" name="Прямоугольник 2"/>
          <p:cNvSpPr>
            <a:spLocks noChangeArrowheads="1"/>
          </p:cNvSpPr>
          <p:nvPr/>
        </p:nvSpPr>
        <p:spPr bwMode="auto">
          <a:xfrm>
            <a:off x="4659313" y="1443038"/>
            <a:ext cx="3530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7030A0"/>
                </a:solidFill>
                <a:latin typeface="Calibri" pitchFamily="34" charset="0"/>
              </a:rPr>
              <a:t>www.shop.prosv.ru</a:t>
            </a:r>
            <a:endParaRPr lang="ru-RU" sz="3200" b="1">
              <a:solidFill>
                <a:srgbClr val="7030A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 typeface="Arial" charset="0"/>
              <a:buNone/>
            </a:pPr>
            <a:r>
              <a:rPr lang="ru-RU" sz="9600" smtClean="0">
                <a:solidFill>
                  <a:schemeClr val="accent1"/>
                </a:solidFill>
              </a:rPr>
              <a:t>Спасибо </a:t>
            </a:r>
          </a:p>
          <a:p>
            <a:pPr>
              <a:buFont typeface="Arial" charset="0"/>
              <a:buNone/>
            </a:pPr>
            <a:endParaRPr lang="ru-RU" sz="9600" smtClean="0">
              <a:solidFill>
                <a:schemeClr val="accent1"/>
              </a:solidFill>
            </a:endParaRPr>
          </a:p>
          <a:p>
            <a:pPr>
              <a:buFont typeface="Arial" charset="0"/>
              <a:buNone/>
            </a:pPr>
            <a:endParaRPr lang="ru-RU" smtClean="0">
              <a:solidFill>
                <a:schemeClr val="accent1"/>
              </a:solidFill>
            </a:endParaRPr>
          </a:p>
          <a:p>
            <a:pPr algn="ctr">
              <a:buFont typeface="Arial" charset="0"/>
              <a:buNone/>
            </a:pPr>
            <a:r>
              <a:rPr lang="en-US" sz="1600" smtClean="0">
                <a:solidFill>
                  <a:schemeClr val="accent1"/>
                </a:solidFill>
              </a:rPr>
              <a:t>DMedvedeva@prosv.ru</a:t>
            </a:r>
            <a:endParaRPr lang="ru-RU" sz="1600" smtClean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C:\Users\DMedvedeva\Downloads\Девочка рисует красками-mbid-26376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27338" y="2211388"/>
            <a:ext cx="6288087" cy="448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76200" y="192088"/>
            <a:ext cx="6913563" cy="1903412"/>
          </a:xfrm>
          <a:prstGeom prst="roundRect">
            <a:avLst/>
          </a:prstGeom>
          <a:solidFill>
            <a:schemeClr val="accent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</a:rPr>
              <a:t>Центральным звеном учебной деятельности является усвоение, которое представляет собой сложную интеллектуальную деятельность и обеспечивает получение информации, ее трансформацию, смысловую обработку, сохранение и воспроизведение. Усвоение является показателем эффективности учебной деятельности, ее системности, качественности.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6057900" y="549275"/>
            <a:ext cx="3008313" cy="1952625"/>
          </a:xfrm>
          <a:prstGeom prst="roundRect">
            <a:avLst/>
          </a:prstGeom>
          <a:solidFill>
            <a:schemeClr val="tx2">
              <a:lumMod val="60000"/>
              <a:lumOff val="40000"/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Контроль за ходом обучения школьников в конкретной учебной дисциплине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33350" y="519113"/>
            <a:ext cx="3008313" cy="1952625"/>
          </a:xfrm>
          <a:prstGeom prst="roundRect">
            <a:avLst/>
          </a:prstGeom>
          <a:solidFill>
            <a:schemeClr val="tx2">
              <a:lumMod val="60000"/>
              <a:lumOff val="40000"/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Продолжение развития мышления школьников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065838" y="3286125"/>
            <a:ext cx="3008312" cy="1952625"/>
          </a:xfrm>
          <a:prstGeom prst="roundRect">
            <a:avLst/>
          </a:prstGeom>
          <a:solidFill>
            <a:schemeClr val="tx2">
              <a:lumMod val="60000"/>
              <a:lumOff val="40000"/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Формирование у школьников умений и навыков самоконтроля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17475" y="3246438"/>
            <a:ext cx="3008313" cy="1954212"/>
          </a:xfrm>
          <a:prstGeom prst="roundRect">
            <a:avLst/>
          </a:prstGeom>
          <a:solidFill>
            <a:schemeClr val="tx2">
              <a:lumMod val="60000"/>
              <a:lumOff val="40000"/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Прочное усвоение теоретических положений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022600" y="4173538"/>
            <a:ext cx="3105150" cy="1954212"/>
          </a:xfrm>
          <a:prstGeom prst="roundRect">
            <a:avLst/>
          </a:prstGeom>
          <a:solidFill>
            <a:schemeClr val="tx2">
              <a:lumMod val="60000"/>
              <a:lumOff val="40000"/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Приобретение практических умений и навыков решения типовых и развивающих задач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667000" y="1916113"/>
            <a:ext cx="3816350" cy="1778000"/>
          </a:xfrm>
          <a:prstGeom prst="roundRect">
            <a:avLst/>
          </a:prstGeom>
          <a:solidFill>
            <a:schemeClr val="accent4">
              <a:lumMod val="75000"/>
              <a:alpha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/>
              <a:t>Задачи рабочей тетради</a:t>
            </a:r>
          </a:p>
        </p:txBody>
      </p:sp>
      <p:pic>
        <p:nvPicPr>
          <p:cNvPr id="21511" name="Рисунок 2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28025" y="6297613"/>
            <a:ext cx="576263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Номер слайда 1"/>
          <p:cNvSpPr txBox="1">
            <a:spLocks/>
          </p:cNvSpPr>
          <p:nvPr/>
        </p:nvSpPr>
        <p:spPr bwMode="auto">
          <a:xfrm>
            <a:off x="8143875" y="6261100"/>
            <a:ext cx="731838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80" tIns="45640" rIns="91280" bIns="45640" anchor="ctr"/>
          <a:lstStyle/>
          <a:p>
            <a:pPr algn="r" defTabSz="911225"/>
            <a:fld id="{63CB3B8E-FFEC-4198-B003-D1D2072E374E}" type="slidenum">
              <a:rPr lang="ru-RU" altLang="ru-RU" sz="1200">
                <a:solidFill>
                  <a:srgbClr val="898989"/>
                </a:solidFill>
                <a:latin typeface="Trebuchet MS" pitchFamily="34" charset="0"/>
              </a:rPr>
              <a:pPr algn="r" defTabSz="911225"/>
              <a:t>4</a:t>
            </a:fld>
            <a:endParaRPr lang="ru-RU" altLang="ru-RU" sz="1200">
              <a:solidFill>
                <a:srgbClr val="898989"/>
              </a:solidFill>
              <a:latin typeface="Trebuchet MS" pitchFamily="34" charset="0"/>
            </a:endParaRPr>
          </a:p>
        </p:txBody>
      </p:sp>
      <p:pic>
        <p:nvPicPr>
          <p:cNvPr id="21513" name="Рисунок 3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Рисунок 2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28025" y="6297613"/>
            <a:ext cx="427038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5" name="Номер слайда 1"/>
          <p:cNvSpPr txBox="1">
            <a:spLocks/>
          </p:cNvSpPr>
          <p:nvPr/>
        </p:nvSpPr>
        <p:spPr bwMode="auto">
          <a:xfrm>
            <a:off x="8143875" y="6261100"/>
            <a:ext cx="569913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80" tIns="45640" rIns="91280" bIns="45640" anchor="ctr"/>
          <a:lstStyle/>
          <a:p>
            <a:pPr algn="r" defTabSz="911225"/>
            <a:fld id="{A8501F9B-E5F5-44D1-9768-32DCBA37876B}" type="slidenum">
              <a:rPr lang="ru-RU" altLang="ru-RU" sz="1200">
                <a:solidFill>
                  <a:srgbClr val="898989"/>
                </a:solidFill>
                <a:latin typeface="Trebuchet MS" pitchFamily="34" charset="0"/>
              </a:rPr>
              <a:pPr algn="r" defTabSz="911225"/>
              <a:t>4</a:t>
            </a:fld>
            <a:endParaRPr lang="ru-RU" altLang="ru-RU" sz="1200">
              <a:solidFill>
                <a:srgbClr val="898989"/>
              </a:solidFill>
              <a:latin typeface="Trebuchet MS" pitchFamily="34" charset="0"/>
            </a:endParaRPr>
          </a:p>
        </p:txBody>
      </p:sp>
      <p:pic>
        <p:nvPicPr>
          <p:cNvPr id="21516" name="Рисунок 4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24838" y="79375"/>
            <a:ext cx="801687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3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Рисунок 2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28025" y="6297613"/>
            <a:ext cx="427038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Номер слайда 1"/>
          <p:cNvSpPr txBox="1">
            <a:spLocks/>
          </p:cNvSpPr>
          <p:nvPr/>
        </p:nvSpPr>
        <p:spPr bwMode="auto">
          <a:xfrm>
            <a:off x="8143875" y="6261100"/>
            <a:ext cx="569913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80" tIns="45640" rIns="91280" bIns="45640" anchor="ctr"/>
          <a:lstStyle/>
          <a:p>
            <a:pPr algn="r" defTabSz="911225"/>
            <a:fld id="{02676180-730D-42CF-89C0-2E99C641A5B8}" type="slidenum">
              <a:rPr lang="ru-RU" altLang="ru-RU" sz="1200">
                <a:solidFill>
                  <a:srgbClr val="898989"/>
                </a:solidFill>
                <a:latin typeface="Trebuchet MS" pitchFamily="34" charset="0"/>
              </a:rPr>
              <a:pPr algn="r" defTabSz="911225"/>
              <a:t>5</a:t>
            </a:fld>
            <a:endParaRPr lang="ru-RU" altLang="ru-RU" sz="1200">
              <a:solidFill>
                <a:srgbClr val="898989"/>
              </a:solidFill>
              <a:latin typeface="Trebuchet MS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7950" y="227013"/>
            <a:ext cx="4859338" cy="6035675"/>
          </a:xfrm>
          <a:prstGeom prst="roundRect">
            <a:avLst/>
          </a:prstGeom>
          <a:solidFill>
            <a:schemeClr val="accent1"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/>
              <a:t>«Изобразительное искусство. Творческая тетрадь. 6 класс» Авторы: Т. Я. </a:t>
            </a:r>
            <a:r>
              <a:rPr lang="ru-RU" sz="3200" dirty="0" err="1"/>
              <a:t>Шпикалова</a:t>
            </a:r>
            <a:r>
              <a:rPr lang="ru-RU" sz="3200" dirty="0"/>
              <a:t>, Л. В. Ершова, Г. А. </a:t>
            </a:r>
            <a:r>
              <a:rPr lang="ru-RU" sz="3200" dirty="0" err="1"/>
              <a:t>Поровская</a:t>
            </a:r>
            <a:r>
              <a:rPr lang="ru-RU" sz="3200" dirty="0"/>
              <a:t>,  Н. Р. Макарова,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/>
              <a:t>А. Н. </a:t>
            </a:r>
            <a:r>
              <a:rPr lang="ru-RU" sz="3200" dirty="0" err="1"/>
              <a:t>Щирова</a:t>
            </a:r>
            <a:r>
              <a:rPr lang="ru-RU" sz="3200" dirty="0"/>
              <a:t>,  Е. В. Алексеенко</a:t>
            </a:r>
            <a:endParaRPr lang="ru-RU" sz="3200" dirty="0"/>
          </a:p>
        </p:txBody>
      </p:sp>
      <p:pic>
        <p:nvPicPr>
          <p:cNvPr id="23557" name="Picture 2" descr="E:\педфорум\Безымянный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8263" y="635000"/>
            <a:ext cx="3752850" cy="521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ctrTitle"/>
          </p:nvPr>
        </p:nvSpPr>
        <p:spPr>
          <a:xfrm>
            <a:off x="804863" y="-1588"/>
            <a:ext cx="7958137" cy="1470026"/>
          </a:xfrm>
        </p:spPr>
        <p:txBody>
          <a:bodyPr/>
          <a:lstStyle/>
          <a:p>
            <a:r>
              <a:rPr lang="ru-RU" sz="3600" b="1" smtClean="0">
                <a:solidFill>
                  <a:srgbClr val="7030A0"/>
                </a:solidFill>
              </a:rPr>
              <a:t>Задачи творческой тетради  по изобразительному искусству  для 6 класса: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80975" y="1557338"/>
            <a:ext cx="9324975" cy="4679950"/>
          </a:xfrm>
        </p:spPr>
        <p:txBody>
          <a:bodyPr rtlCol="0">
            <a:normAutofit fontScale="85000" lnSpcReduction="20000"/>
          </a:bodyPr>
          <a:lstStyle/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способствовать формированию основ художественной культуры обучающихся как части их общей культуры,    развитию эстетического, эмоционально-ценностного  видения и постижения окружающего мира, развитию визуально-пространственного мышления;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содействовать  выполнению учебно-познавательных и учебно-практических задач, осваиваемых в ходе обучения  и овладения  системой  учебных действий с учебным материалом, обогащению личностного опыта учащихся в области художественно-творческой деятельности;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создавать условия для применения в новой учебной ситуации знаний и опыта, полученных при работе с учебником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5603" name="Рисунок 3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Рисунок 2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28025" y="6297613"/>
            <a:ext cx="427038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Номер слайда 1"/>
          <p:cNvSpPr txBox="1">
            <a:spLocks/>
          </p:cNvSpPr>
          <p:nvPr/>
        </p:nvSpPr>
        <p:spPr bwMode="auto">
          <a:xfrm>
            <a:off x="8143875" y="6261100"/>
            <a:ext cx="569913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80" tIns="45640" rIns="91280" bIns="45640" anchor="ctr"/>
          <a:lstStyle/>
          <a:p>
            <a:pPr algn="r" defTabSz="911225"/>
            <a:fld id="{3E0716C2-E401-45C8-8170-24BFE18AA33B}" type="slidenum">
              <a:rPr lang="ru-RU" altLang="ru-RU" sz="1200">
                <a:solidFill>
                  <a:srgbClr val="898989"/>
                </a:solidFill>
                <a:latin typeface="Trebuchet MS" pitchFamily="34" charset="0"/>
              </a:rPr>
              <a:pPr algn="r" defTabSz="911225"/>
              <a:t>6</a:t>
            </a:fld>
            <a:endParaRPr lang="ru-RU" altLang="ru-RU" sz="1200">
              <a:solidFill>
                <a:srgbClr val="898989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/>
          </a:p>
        </p:txBody>
      </p:sp>
      <p:pic>
        <p:nvPicPr>
          <p:cNvPr id="27651" name="Рисунок 3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Рисунок 2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28025" y="6297613"/>
            <a:ext cx="427038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Номер слайда 1"/>
          <p:cNvSpPr txBox="1">
            <a:spLocks/>
          </p:cNvSpPr>
          <p:nvPr/>
        </p:nvSpPr>
        <p:spPr bwMode="auto">
          <a:xfrm>
            <a:off x="8143875" y="6261100"/>
            <a:ext cx="569913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80" tIns="45640" rIns="91280" bIns="45640" anchor="ctr"/>
          <a:lstStyle/>
          <a:p>
            <a:pPr algn="r" defTabSz="911225"/>
            <a:fld id="{D4D22EAE-2316-4265-B67C-D092AC697BDF}" type="slidenum">
              <a:rPr lang="ru-RU" altLang="ru-RU" sz="1200">
                <a:solidFill>
                  <a:srgbClr val="898989"/>
                </a:solidFill>
                <a:latin typeface="Trebuchet MS" pitchFamily="34" charset="0"/>
              </a:rPr>
              <a:pPr algn="r" defTabSz="911225"/>
              <a:t>7</a:t>
            </a:fld>
            <a:endParaRPr lang="ru-RU" altLang="ru-RU" sz="1200">
              <a:solidFill>
                <a:srgbClr val="898989"/>
              </a:solidFill>
              <a:latin typeface="Trebuchet MS" pitchFamily="34" charset="0"/>
            </a:endParaRPr>
          </a:p>
        </p:txBody>
      </p:sp>
      <p:pic>
        <p:nvPicPr>
          <p:cNvPr id="3074" name="Picture 2" descr="E:\педфорум\Безымянный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0163" y="611188"/>
            <a:ext cx="4733926" cy="6242050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3075" name="Picture 3" descr="E:\педфорум\Безымянный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65650" y="611188"/>
            <a:ext cx="4676775" cy="6227762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sp>
        <p:nvSpPr>
          <p:cNvPr id="7" name="Прямоугольник 6"/>
          <p:cNvSpPr/>
          <p:nvPr/>
        </p:nvSpPr>
        <p:spPr>
          <a:xfrm>
            <a:off x="107950" y="0"/>
            <a:ext cx="8605838" cy="7699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7030A0"/>
                </a:solidFill>
                <a:latin typeface="+mn-lt"/>
                <a:ea typeface="+mj-ea"/>
                <a:cs typeface="+mj-cs"/>
              </a:rPr>
              <a:t>Практико-ориентированный характер</a:t>
            </a:r>
            <a:r>
              <a:rPr lang="ru-RU" sz="3200" b="1" dirty="0">
                <a:solidFill>
                  <a:srgbClr val="7030A0"/>
                </a:solidFill>
                <a:latin typeface="+mn-lt"/>
                <a:ea typeface="+mj-ea"/>
                <a:cs typeface="+mj-cs"/>
              </a:rPr>
              <a:t/>
            </a:r>
            <a:br>
              <a:rPr lang="ru-RU" sz="3200" b="1" dirty="0">
                <a:solidFill>
                  <a:srgbClr val="7030A0"/>
                </a:solidFill>
                <a:latin typeface="+mn-lt"/>
                <a:ea typeface="+mj-ea"/>
                <a:cs typeface="+mj-cs"/>
              </a:rPr>
            </a:br>
            <a:endParaRPr lang="ru-RU" sz="1200" b="1" dirty="0">
              <a:solidFill>
                <a:srgbClr val="7030A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ctrTitle"/>
          </p:nvPr>
        </p:nvSpPr>
        <p:spPr>
          <a:xfrm>
            <a:off x="769938" y="-295275"/>
            <a:ext cx="7772400" cy="1470025"/>
          </a:xfrm>
        </p:spPr>
        <p:txBody>
          <a:bodyPr/>
          <a:lstStyle/>
          <a:p>
            <a:r>
              <a:rPr lang="ru-RU" sz="2400" b="1" smtClean="0">
                <a:solidFill>
                  <a:srgbClr val="7030A0"/>
                </a:solidFill>
              </a:rPr>
              <a:t>Включенность родной культуры, наличие системы материалов о культуре народов России и мира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/>
          </a:p>
        </p:txBody>
      </p:sp>
      <p:pic>
        <p:nvPicPr>
          <p:cNvPr id="29699" name="Рисунок 3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Рисунок 2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28025" y="6297613"/>
            <a:ext cx="427038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Номер слайда 1"/>
          <p:cNvSpPr txBox="1">
            <a:spLocks/>
          </p:cNvSpPr>
          <p:nvPr/>
        </p:nvSpPr>
        <p:spPr bwMode="auto">
          <a:xfrm>
            <a:off x="8143875" y="6261100"/>
            <a:ext cx="569913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80" tIns="45640" rIns="91280" bIns="45640" anchor="ctr"/>
          <a:lstStyle/>
          <a:p>
            <a:pPr algn="r" defTabSz="911225"/>
            <a:fld id="{5E5698CA-A106-4EA4-96F2-36CDA2F2B34B}" type="slidenum">
              <a:rPr lang="ru-RU" altLang="ru-RU" sz="1200">
                <a:solidFill>
                  <a:srgbClr val="898989"/>
                </a:solidFill>
                <a:latin typeface="Trebuchet MS" pitchFamily="34" charset="0"/>
              </a:rPr>
              <a:pPr algn="r" defTabSz="911225"/>
              <a:t>8</a:t>
            </a:fld>
            <a:endParaRPr lang="ru-RU" altLang="ru-RU" sz="1200">
              <a:solidFill>
                <a:srgbClr val="898989"/>
              </a:solidFill>
              <a:latin typeface="Trebuchet MS" pitchFamily="34" charset="0"/>
            </a:endParaRPr>
          </a:p>
        </p:txBody>
      </p:sp>
      <p:pic>
        <p:nvPicPr>
          <p:cNvPr id="4098" name="Picture 2" descr="E:\педфорум\Безымянный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6375" y="1023938"/>
            <a:ext cx="4383088" cy="5626100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4099" name="Picture 3" descr="E:\педфорум\Безымянный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89463" y="1023938"/>
            <a:ext cx="4300537" cy="5600700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Рисунок 3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" y="6237288"/>
            <a:ext cx="91376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Рисунок 2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28025" y="6297613"/>
            <a:ext cx="427038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Номер слайда 1"/>
          <p:cNvSpPr txBox="1">
            <a:spLocks/>
          </p:cNvSpPr>
          <p:nvPr/>
        </p:nvSpPr>
        <p:spPr bwMode="auto">
          <a:xfrm>
            <a:off x="8143875" y="6261100"/>
            <a:ext cx="569913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80" tIns="45640" rIns="91280" bIns="45640" anchor="ctr"/>
          <a:lstStyle/>
          <a:p>
            <a:pPr algn="r" defTabSz="911225"/>
            <a:fld id="{570F90AD-ACE5-4578-B8E4-AAD887171BDC}" type="slidenum">
              <a:rPr lang="ru-RU" altLang="ru-RU" sz="1200">
                <a:solidFill>
                  <a:srgbClr val="898989"/>
                </a:solidFill>
                <a:latin typeface="Trebuchet MS" pitchFamily="34" charset="0"/>
              </a:rPr>
              <a:pPr algn="r" defTabSz="911225"/>
              <a:t>9</a:t>
            </a:fld>
            <a:endParaRPr lang="ru-RU" altLang="ru-RU" sz="1200">
              <a:solidFill>
                <a:srgbClr val="898989"/>
              </a:solidFill>
              <a:latin typeface="Trebuchet MS" pitchFamily="34" charset="0"/>
            </a:endParaRPr>
          </a:p>
        </p:txBody>
      </p:sp>
      <p:pic>
        <p:nvPicPr>
          <p:cNvPr id="5122" name="Picture 2" descr="E:\педфорум\Безымянный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0213" y="1125538"/>
            <a:ext cx="4346575" cy="5754687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5123" name="Picture 3" descr="E:\педфорум\Безымянный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48213" y="1125538"/>
            <a:ext cx="4267200" cy="5732462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sp>
        <p:nvSpPr>
          <p:cNvPr id="30726" name="Прямоугольник 6"/>
          <p:cNvSpPr>
            <a:spLocks noChangeArrowheads="1"/>
          </p:cNvSpPr>
          <p:nvPr/>
        </p:nvSpPr>
        <p:spPr bwMode="auto">
          <a:xfrm>
            <a:off x="28575" y="0"/>
            <a:ext cx="9144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000" b="1">
                <a:solidFill>
                  <a:srgbClr val="7030A0"/>
                </a:solidFill>
                <a:latin typeface="Calibri" pitchFamily="34" charset="0"/>
              </a:rPr>
              <a:t>Наличие учебных материалов для развития социокультурной и межкультурной компетенции, духовно-нравственного развития и воспитания, что создаёт возможности для формирования базовых национальных ценностей;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504</Words>
  <Application>Microsoft Office PowerPoint</Application>
  <PresentationFormat>Экран (4:3)</PresentationFormat>
  <Paragraphs>94</Paragraphs>
  <Slides>21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Шаблон оформления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30" baseType="lpstr">
      <vt:lpstr>Calibri</vt:lpstr>
      <vt:lpstr>Arial</vt:lpstr>
      <vt:lpstr>Textbook New Bold</vt:lpstr>
      <vt:lpstr>Trebuchet MS</vt:lpstr>
      <vt:lpstr>Arial Narrow</vt:lpstr>
      <vt:lpstr>Impact</vt:lpstr>
      <vt:lpstr>Helvetica Neue Black Condensed</vt:lpstr>
      <vt:lpstr>Тема Office</vt:lpstr>
      <vt:lpstr>Тема Office</vt:lpstr>
      <vt:lpstr>Слайд 1</vt:lpstr>
      <vt:lpstr>Слайд 2</vt:lpstr>
      <vt:lpstr>Слайд 3</vt:lpstr>
      <vt:lpstr>Слайд 4</vt:lpstr>
      <vt:lpstr>Слайд 5</vt:lpstr>
      <vt:lpstr>Задачи творческой тетради  по изобразительному искусству  для 6 класса: </vt:lpstr>
      <vt:lpstr>Слайд 7</vt:lpstr>
      <vt:lpstr>Включенность родной культуры, наличие системы материалов о культуре народов России и мира</vt:lpstr>
      <vt:lpstr>Слайд 9</vt:lpstr>
      <vt:lpstr>Слайд 10</vt:lpstr>
      <vt:lpstr>Слайд 11</vt:lpstr>
      <vt:lpstr>Слайд 12</vt:lpstr>
      <vt:lpstr>Серия учебно-исследовательских и практических творческих заданий поможет развить художественно-образное мышление, фантазию и воображение учащихся, научиться осознанно использовать выразительные возможности линии, цвета, объёма, а также художественных материалов и техник. Рабочая тетрадь, несомненно, будет способствовать формированию  и  развитию компетентности учащихся в области использования информационно-коммуникативных технологий </vt:lpstr>
      <vt:lpstr>Создание сценарных планов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Company>Prosv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Медведева Дарья Андреевна</dc:creator>
  <cp:lastModifiedBy>Vera</cp:lastModifiedBy>
  <cp:revision>27</cp:revision>
  <dcterms:created xsi:type="dcterms:W3CDTF">2017-08-22T06:37:01Z</dcterms:created>
  <dcterms:modified xsi:type="dcterms:W3CDTF">2017-08-23T06:53:23Z</dcterms:modified>
</cp:coreProperties>
</file>