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68" r:id="rId3"/>
    <p:sldId id="273" r:id="rId4"/>
    <p:sldId id="262" r:id="rId5"/>
    <p:sldId id="272" r:id="rId6"/>
    <p:sldId id="274" r:id="rId7"/>
    <p:sldId id="266" r:id="rId8"/>
    <p:sldId id="271" r:id="rId9"/>
    <p:sldId id="275" r:id="rId10"/>
    <p:sldId id="277" r:id="rId11"/>
    <p:sldId id="276" r:id="rId12"/>
    <p:sldId id="264" r:id="rId13"/>
    <p:sldId id="265" r:id="rId14"/>
    <p:sldId id="279" r:id="rId15"/>
    <p:sldId id="278" r:id="rId16"/>
    <p:sldId id="270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9E7D1-2E9D-417C-B407-9C8FACC08D46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64681-0683-443E-B2D5-DDF62846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1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4681-0683-443E-B2D5-DDF62846C4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7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0286C4-A4CB-456E-BD7A-A4DBDC6DEA68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471F01-75C2-424A-988D-73711EA9C1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6768752" cy="208823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«Сообщество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– это объединение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людей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имеющих общие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интересы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 и цели» </a:t>
            </a: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b="1" dirty="0" smtClean="0">
                <a:latin typeface="+mj-lt"/>
              </a:rPr>
              <a:t>                                                 </a:t>
            </a:r>
          </a:p>
          <a:p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                                                  </a:t>
            </a:r>
            <a:r>
              <a:rPr lang="ru-RU" b="1" dirty="0" err="1" smtClean="0">
                <a:latin typeface="+mj-lt"/>
              </a:rPr>
              <a:t>С.И.Ожегов</a:t>
            </a:r>
            <a:r>
              <a:rPr lang="ru-RU" b="1" dirty="0" smtClean="0">
                <a:latin typeface="+mj-lt"/>
              </a:rPr>
              <a:t> 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2798" cy="196577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Возможности Ассоциации   учителей искусства г. Москвы</a:t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реализации концепции преподавания предметной области искусство</a:t>
            </a:r>
            <a:endParaRPr lang="ru-RU" sz="2400" b="1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ai.aaii.ru/wp-content/uploads/2014/09/%D0%BB%D0%BE%D0%B3%D0%BE%D1%82%D0%B8%D0%BF-%D0%B0%D1%81%D1%81%D0%BE%D1%86%D0%B8%D0%B0%D1%86%D0%B8%D0%B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72816"/>
            <a:ext cx="1149990" cy="10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Фестиваль-конкурс</a:t>
            </a:r>
            <a:br>
              <a:rPr lang="ru-RU" sz="2800" b="1" dirty="0" smtClean="0"/>
            </a:br>
            <a:r>
              <a:rPr lang="ru-RU" sz="2800" b="1" dirty="0" smtClean="0"/>
              <a:t> «Дизайн без границ»</a:t>
            </a:r>
            <a:br>
              <a:rPr lang="ru-RU" sz="2800" b="1" dirty="0" smtClean="0"/>
            </a:br>
            <a:r>
              <a:rPr lang="ru-RU" sz="2200" i="1" dirty="0" smtClean="0"/>
              <a:t>междисциплинарный подход</a:t>
            </a:r>
            <a:endParaRPr lang="ru-RU" sz="2200" i="1" dirty="0"/>
          </a:p>
        </p:txBody>
      </p:sp>
      <p:pic>
        <p:nvPicPr>
          <p:cNvPr id="3076" name="Picture 4" descr="C:\Users\martyanovaov\Desktop\IMG_0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60702"/>
            <a:ext cx="34215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tyanovaov\Desktop\IMG_0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92950"/>
            <a:ext cx="3294559" cy="26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artyanovaov\Desktop\IMG_0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50979" cy="25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8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Кадровые проблемы</a:t>
            </a:r>
            <a:br>
              <a:rPr lang="ru-RU" dirty="0" smtClean="0"/>
            </a:br>
            <a:r>
              <a:rPr lang="ru-RU" sz="2200" i="1" dirty="0" smtClean="0"/>
              <a:t>использование </a:t>
            </a:r>
            <a:r>
              <a:rPr lang="ru-RU" sz="2200" i="1" dirty="0"/>
              <a:t>современных методов, форм и технологий обучения и воспитания</a:t>
            </a:r>
          </a:p>
        </p:txBody>
      </p:sp>
      <p:pic>
        <p:nvPicPr>
          <p:cNvPr id="2050" name="Picture 2" descr="C:\Users\martyanovaov\Documents\Ассоциация\Ассоциация 16-17\музыка\DSC05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6776"/>
            <a:ext cx="5026093" cy="33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tyanovaov\Documents\Ассоциация\Ассоциация 16-17\музыка\DSC05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2619"/>
            <a:ext cx="3659831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tyanovaov\Documents\Ассоциация\Ассоциация 16-17\музыка\DSC05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952328" cy="19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tyanovaov\Desktop\IMG_0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3208388" cy="19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7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Международная конференция</a:t>
            </a:r>
            <a:r>
              <a:rPr lang="ru-RU" sz="2000" b="1" dirty="0" smtClean="0"/>
              <a:t>, СЕМИНАРЫ, КРУГЛЫЕ СТОЛЫ, фестивали педагогических идей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7"/>
            <a:ext cx="3136121" cy="470418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1772816"/>
            <a:ext cx="4428492" cy="29523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4917163"/>
            <a:ext cx="2214246" cy="15598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17163"/>
            <a:ext cx="2088232" cy="15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7288" cy="103942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Мастер- классы  для  учителей  предметной области  «искусство»  города  Москвы</a:t>
            </a:r>
            <a:endParaRPr lang="ru-RU" sz="2400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75" y="1772816"/>
            <a:ext cx="3986549" cy="43340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960440" cy="43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Повышение квалификации и профессиональная переподготовка</a:t>
            </a:r>
            <a:endParaRPr lang="ru-RU" sz="2800" dirty="0"/>
          </a:p>
        </p:txBody>
      </p:sp>
      <p:pic>
        <p:nvPicPr>
          <p:cNvPr id="4" name="Picture 36" descr="C:\Users\martyanovaov\Documents\фото-мероприятия работа\IMG_2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1" y="1916832"/>
            <a:ext cx="2638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C:\Users\martyanovaov\Downloads\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2087"/>
            <a:ext cx="2628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730746"/>
            <a:ext cx="5940425" cy="46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9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партнеры (2017)</a:t>
            </a:r>
            <a:br>
              <a:rPr lang="ru-RU" dirty="0" smtClean="0"/>
            </a:br>
            <a:r>
              <a:rPr lang="ru-RU" sz="2200" i="1" dirty="0" smtClean="0"/>
              <a:t>использование потенциала различных учреждений культуры и образования</a:t>
            </a:r>
            <a:endParaRPr lang="ru-RU" sz="2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50738"/>
            <a:ext cx="73709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Московский институт открытого </a:t>
            </a:r>
            <a:r>
              <a:rPr lang="ru-RU" dirty="0" smtClean="0"/>
              <a:t>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Академия </a:t>
            </a:r>
            <a:r>
              <a:rPr lang="ru-RU" dirty="0"/>
              <a:t>акварели и изящных искусств Сергея </a:t>
            </a:r>
            <a:r>
              <a:rPr lang="ru-RU" dirty="0" err="1" smtClean="0"/>
              <a:t>Андрияки</a:t>
            </a:r>
            <a:r>
              <a:rPr lang="ru-RU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Издательство </a:t>
            </a:r>
            <a:r>
              <a:rPr lang="ru-RU" dirty="0"/>
              <a:t>«Просвещение</a:t>
            </a:r>
            <a:r>
              <a:rPr lang="ru-RU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РУДН;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ГБУ Малый бизнес Москвы;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Технополис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ru-RU" dirty="0" smtClean="0"/>
              <a:t>Москва«;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ЦВЗ </a:t>
            </a:r>
            <a:r>
              <a:rPr lang="ru-RU" dirty="0"/>
              <a:t>«Манеж</a:t>
            </a:r>
            <a:r>
              <a:rPr lang="ru-RU" dirty="0" smtClean="0"/>
              <a:t>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Экспоцентр </a:t>
            </a:r>
            <a:r>
              <a:rPr lang="ru-RU" dirty="0"/>
              <a:t>на Красной </a:t>
            </a:r>
            <a:r>
              <a:rPr lang="ru-RU" dirty="0" smtClean="0"/>
              <a:t>Пресне;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Академия </a:t>
            </a:r>
            <a:r>
              <a:rPr lang="ru-RU" dirty="0" err="1" smtClean="0"/>
              <a:t>ПКиППРО</a:t>
            </a:r>
            <a:r>
              <a:rPr lang="ru-RU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Институт искусств МПГУ;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Институт художественного образования РАО;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Государственный Российский Дом </a:t>
            </a:r>
            <a:r>
              <a:rPr lang="ru-RU" dirty="0"/>
              <a:t>народного </a:t>
            </a:r>
            <a:r>
              <a:rPr lang="ru-RU" dirty="0" smtClean="0"/>
              <a:t>творчества;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Московский музей образования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9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 междисциплинарное профессиональное сотрудничество</a:t>
            </a:r>
            <a:br>
              <a:rPr lang="ru-RU" sz="2800" b="1" dirty="0" smtClean="0"/>
            </a:br>
            <a:r>
              <a:rPr lang="ru-RU" sz="2800" b="1" dirty="0" smtClean="0"/>
              <a:t>расширяет наши возможности </a:t>
            </a:r>
            <a:endParaRPr lang="ru-RU" sz="2800" b="1" dirty="0"/>
          </a:p>
        </p:txBody>
      </p:sp>
      <p:pic>
        <p:nvPicPr>
          <p:cNvPr id="1026" name="Picture 2" descr="C:\Users\kurbatovanv\Desktop\DSC01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552341" cy="24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943" y="1844824"/>
            <a:ext cx="52700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accent2"/>
                </a:solidFill>
              </a:rPr>
              <a:t>Региональная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общественная</a:t>
            </a:r>
            <a:endParaRPr lang="en-US" altLang="ru-RU" sz="2000" b="1" dirty="0" smtClean="0">
              <a:solidFill>
                <a:schemeClr val="accent2"/>
              </a:solidFill>
            </a:endParaRPr>
          </a:p>
          <a:p>
            <a:r>
              <a:rPr lang="ru-RU" alt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2000" b="1" dirty="0">
                <a:solidFill>
                  <a:schemeClr val="accent2"/>
                </a:solidFill>
              </a:rPr>
              <a:t>организация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"</a:t>
            </a:r>
            <a:r>
              <a:rPr lang="ru-RU" altLang="ru-RU" sz="2000" b="1" dirty="0">
                <a:solidFill>
                  <a:schemeClr val="accent2"/>
                </a:solidFill>
              </a:rPr>
              <a:t>Единая независимая </a:t>
            </a:r>
            <a:endParaRPr lang="en-US" altLang="ru-RU" sz="2000" b="1" dirty="0" smtClean="0">
              <a:solidFill>
                <a:schemeClr val="accent2"/>
              </a:solidFill>
            </a:endParaRPr>
          </a:p>
          <a:p>
            <a:r>
              <a:rPr lang="ru-RU" altLang="ru-RU" sz="2000" b="1" dirty="0" smtClean="0">
                <a:solidFill>
                  <a:schemeClr val="accent2"/>
                </a:solidFill>
              </a:rPr>
              <a:t>ассоциация </a:t>
            </a:r>
            <a:r>
              <a:rPr lang="ru-RU" altLang="ru-RU" sz="2000" b="1" dirty="0">
                <a:solidFill>
                  <a:schemeClr val="accent2"/>
                </a:solidFill>
              </a:rPr>
              <a:t>педагогов" города Москвы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9658" y="4510244"/>
            <a:ext cx="38893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/>
              <a:t>http://</a:t>
            </a:r>
            <a:r>
              <a:rPr lang="en-US" altLang="ru-RU" sz="4400" dirty="0" err="1"/>
              <a:t>ai.aaii</a:t>
            </a:r>
            <a:r>
              <a:rPr lang="ru-RU" altLang="ru-RU" sz="4400" dirty="0"/>
              <a:t>.</a:t>
            </a:r>
            <a:r>
              <a:rPr lang="ru-RU" altLang="ru-RU" sz="4400" dirty="0" err="1"/>
              <a:t>ru</a:t>
            </a:r>
            <a:r>
              <a:rPr lang="ru-RU" altLang="ru-RU" sz="4400" dirty="0"/>
              <a:t>/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479033" y="5309804"/>
            <a:ext cx="4542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accent2"/>
                </a:solidFill>
              </a:rPr>
              <a:t>Мартьянова Ольга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Вениаминовна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omaromar@mail.ru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21385" y="5677677"/>
            <a:ext cx="2276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dirty="0"/>
              <a:t>8-903-2578625</a:t>
            </a:r>
            <a:endParaRPr lang="ru-RU" altLang="ru-RU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4293096"/>
            <a:ext cx="8101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</a:rPr>
              <a:t>Ассоциация учителей образовательной области «Искусство»</a:t>
            </a:r>
            <a:r>
              <a:rPr lang="ru-RU" altLang="ru-RU" sz="2000" b="1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08674" y="3141717"/>
            <a:ext cx="43099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/>
              <a:t>http://www.enap.info/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175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/>
              <a:t>Координационный совет ассоциации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(</a:t>
            </a:r>
            <a:r>
              <a:rPr lang="ru-RU" altLang="ru-RU" dirty="0" smtClean="0"/>
              <a:t>20сентября 17-00 </a:t>
            </a:r>
            <a:r>
              <a:rPr lang="ru-RU" altLang="ru-RU" dirty="0"/>
              <a:t>библиотека Академии)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185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Для</a:t>
            </a:r>
            <a:r>
              <a:rPr lang="ru-RU" sz="3100" dirty="0" smtClean="0"/>
              <a:t> </a:t>
            </a:r>
            <a:r>
              <a:rPr lang="ru-RU" sz="3100" b="1" dirty="0" smtClean="0"/>
              <a:t>чего</a:t>
            </a:r>
            <a:r>
              <a:rPr lang="ru-RU" sz="3100" dirty="0" smtClean="0"/>
              <a:t>  </a:t>
            </a:r>
            <a:r>
              <a:rPr lang="ru-RU" sz="3100" b="1" dirty="0" smtClean="0"/>
              <a:t>необходимо</a:t>
            </a:r>
            <a:r>
              <a:rPr lang="ru-RU" dirty="0" smtClean="0"/>
              <a:t> </a:t>
            </a:r>
            <a:r>
              <a:rPr lang="ru-RU" sz="3100" b="1" dirty="0" smtClean="0"/>
              <a:t>профессиональное сообщество?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Знакомство с эффективным педагогическим опытом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Обмен  и обобщение опыта среди педагогов - профессионалов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Поиск наиболее  эффективных способов работы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Внедрение в практику инновационных технологий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2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Единая   Независимая </a:t>
            </a:r>
            <a:br>
              <a:rPr lang="ru-RU" sz="2800" b="1" dirty="0" smtClean="0"/>
            </a:br>
            <a:r>
              <a:rPr lang="ru-RU" sz="2800" b="1" dirty="0" smtClean="0"/>
              <a:t>ассоциация   педагогов - </a:t>
            </a:r>
            <a:r>
              <a:rPr lang="ru-RU" sz="1800" b="1" dirty="0" smtClean="0"/>
              <a:t>ЭТО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Поле для профессионального общения и обсуждения проблем реализации концепции</a:t>
            </a:r>
          </a:p>
          <a:p>
            <a:r>
              <a:rPr lang="ru-RU" b="1" dirty="0" smtClean="0"/>
              <a:t>Комфортная профессиональная среда для координации действий по внедрению концепции</a:t>
            </a:r>
          </a:p>
          <a:p>
            <a:r>
              <a:rPr lang="ru-RU" b="1" dirty="0" smtClean="0"/>
              <a:t>Пропаганда важности искусства для самоидентификации школьника в современном мире</a:t>
            </a:r>
          </a:p>
          <a:p>
            <a:r>
              <a:rPr lang="ru-RU" b="1" dirty="0" smtClean="0"/>
              <a:t>Система открытой профессиональной сетевой экспертизы</a:t>
            </a:r>
          </a:p>
          <a:p>
            <a:r>
              <a:rPr lang="ru-RU" b="1" dirty="0" smtClean="0"/>
              <a:t>Профессиональная помощь учителям  через знакомство с передовым опытом </a:t>
            </a:r>
          </a:p>
          <a:p>
            <a:r>
              <a:rPr lang="ru-RU" b="1" dirty="0" smtClean="0"/>
              <a:t>Площадка для развития взаимодействия школы и высших учебных заведений</a:t>
            </a:r>
          </a:p>
        </p:txBody>
      </p:sp>
    </p:spTree>
    <p:extLst>
      <p:ext uri="{BB962C8B-B14F-4D97-AF65-F5344CB8AC3E}">
        <p14:creationId xmlns:p14="http://schemas.microsoft.com/office/powerpoint/2010/main" val="107919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278" y="188640"/>
            <a:ext cx="8686881" cy="133121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</a:t>
            </a:r>
            <a:r>
              <a:rPr lang="ru-RU" sz="2800" b="1" dirty="0" smtClean="0"/>
              <a:t>Информационное   пространство </a:t>
            </a:r>
            <a:br>
              <a:rPr lang="ru-RU" sz="2800" b="1" dirty="0" smtClean="0"/>
            </a:br>
            <a:r>
              <a:rPr lang="ru-RU" sz="2800" b="1" dirty="0" smtClean="0"/>
              <a:t>ассоциации  в  сети  интернет</a:t>
            </a:r>
            <a:endParaRPr lang="ru-RU" sz="2800" dirty="0"/>
          </a:p>
        </p:txBody>
      </p:sp>
      <p:pic>
        <p:nvPicPr>
          <p:cNvPr id="4" name="Picture 2" descr="C:\Users\kurbatovanv\Desktop\РОО Ена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1"/>
            <a:ext cx="7488832" cy="47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278" y="188640"/>
            <a:ext cx="8686881" cy="133121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</a:t>
            </a:r>
            <a:r>
              <a:rPr lang="ru-RU" sz="2800" b="1" dirty="0" smtClean="0"/>
              <a:t>Информационное   пространство </a:t>
            </a:r>
            <a:br>
              <a:rPr lang="ru-RU" sz="2800" b="1" dirty="0" smtClean="0"/>
            </a:br>
            <a:r>
              <a:rPr lang="ru-RU" sz="2800" b="1" dirty="0" smtClean="0"/>
              <a:t>ассоциации  в  сети  интернет</a:t>
            </a:r>
            <a:endParaRPr lang="ru-RU" sz="2800" dirty="0"/>
          </a:p>
        </p:txBody>
      </p:sp>
      <p:pic>
        <p:nvPicPr>
          <p:cNvPr id="6" name="Picture 2" descr="C:\Users\kurbatovanv\Desktop\ai.aa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056784" cy="47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Мероприятия ассоциации, направленные на решение проблем мотивационного характера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 2016-2017 </a:t>
            </a:r>
            <a:r>
              <a:rPr lang="ru-RU" b="1" dirty="0" err="1" smtClean="0"/>
              <a:t>уч.г</a:t>
            </a:r>
            <a:r>
              <a:rPr lang="ru-RU" b="1" dirty="0" smtClean="0"/>
              <a:t>. проведено 7 фестивалей-конкурсов, направленных на раскрытие творческого потенциала и на знакомство </a:t>
            </a:r>
            <a:r>
              <a:rPr lang="ru-RU" b="1" dirty="0"/>
              <a:t>обучающихся с возможностями самореализации </a:t>
            </a:r>
            <a:r>
              <a:rPr lang="ru-RU" b="1" dirty="0" smtClean="0"/>
              <a:t>в различных областях искусства:</a:t>
            </a:r>
          </a:p>
          <a:p>
            <a:r>
              <a:rPr lang="ru-RU" dirty="0" smtClean="0"/>
              <a:t>Изобразительное искусство, как академическое, так и современное;</a:t>
            </a:r>
          </a:p>
          <a:p>
            <a:r>
              <a:rPr lang="ru-RU" dirty="0" smtClean="0"/>
              <a:t>Музыка;</a:t>
            </a:r>
          </a:p>
          <a:p>
            <a:r>
              <a:rPr lang="ru-RU" dirty="0" smtClean="0"/>
              <a:t>Мировая художественная культура;</a:t>
            </a:r>
          </a:p>
          <a:p>
            <a:r>
              <a:rPr lang="ru-RU" dirty="0" smtClean="0"/>
              <a:t>Дизайн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3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Организация  </a:t>
            </a:r>
            <a:r>
              <a:rPr lang="ru-RU" sz="2800" b="1" smtClean="0"/>
              <a:t>мероприятий  </a:t>
            </a:r>
            <a:br>
              <a:rPr lang="ru-RU" sz="2800" b="1" smtClean="0"/>
            </a:br>
            <a:r>
              <a:rPr lang="ru-RU" sz="2800" b="1" smtClean="0"/>
              <a:t>для  детей</a:t>
            </a:r>
            <a:endParaRPr lang="ru-RU" sz="2800" b="1" dirty="0"/>
          </a:p>
        </p:txBody>
      </p:sp>
      <p:pic>
        <p:nvPicPr>
          <p:cNvPr id="4" name="Picture 3" descr="DSC006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1"/>
            <a:ext cx="2493554" cy="181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IMG0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5"/>
            <a:ext cx="25202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IMG00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2348880"/>
            <a:ext cx="48019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Фестиваль «истоки»</a:t>
            </a:r>
            <a:endParaRPr lang="ru-RU" b="1" dirty="0"/>
          </a:p>
        </p:txBody>
      </p:sp>
      <p:pic>
        <p:nvPicPr>
          <p:cNvPr id="1026" name="Picture 2" descr="C:\Users\kurbatovanv\Desktop\IMG_1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rbatovanv\Desktop\02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0" y="1921266"/>
            <a:ext cx="3446026" cy="22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urbatovanv\Desktop\019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47" y="4365104"/>
            <a:ext cx="35842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3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Московский фестиваль –конкурс детского музыкального творчества «В гармонии звуков»</a:t>
            </a:r>
            <a:endParaRPr lang="ru-RU" sz="2800" b="1" dirty="0"/>
          </a:p>
        </p:txBody>
      </p:sp>
      <p:pic>
        <p:nvPicPr>
          <p:cNvPr id="1027" name="Picture 3" descr="C:\Users\martyanovaov\Documents\Ассоциация\Ассоциация 16-17\фотки музыка+\IMG_04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37290"/>
            <a:ext cx="5262149" cy="26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tyanovaov\Desktop\IMG_2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1122"/>
            <a:ext cx="6264696" cy="23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фото 12-05-2017\IMG_1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5724"/>
            <a:ext cx="3292222" cy="21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45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1256</TotalTime>
  <Words>319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Возможности Ассоциации   учителей искусства г. Москвы в реализации концепции преподавания предметной области искусство</vt:lpstr>
      <vt:lpstr>Для чего  необходимо профессиональное сообщество?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Единая   Независимая  ассоциация   педагогов - ЭТО</vt:lpstr>
      <vt:lpstr>  Информационное   пространство  ассоциации  в  сети  интернет</vt:lpstr>
      <vt:lpstr>  Информационное   пространство  ассоциации  в  сети  интернет</vt:lpstr>
      <vt:lpstr>Мероприятия ассоциации, направленные на решение проблем мотивационного характера</vt:lpstr>
      <vt:lpstr>Организация  мероприятий   для  детей</vt:lpstr>
      <vt:lpstr>Фестиваль «истоки»</vt:lpstr>
      <vt:lpstr>Московский фестиваль –конкурс детского музыкального творчества «В гармонии звуков»</vt:lpstr>
      <vt:lpstr>Фестиваль-конкурс  «Дизайн без границ» междисциплинарный подход</vt:lpstr>
      <vt:lpstr>Кадровые проблемы использование современных методов, форм и технологий обучения и воспитания</vt:lpstr>
      <vt:lpstr>Международная конференция, СЕМИНАРЫ, КРУГЛЫЕ СТОЛЫ, фестивали педагогических идей</vt:lpstr>
      <vt:lpstr>Мастер- классы  для  учителей  предметной области  «искусство»  города  Москвы</vt:lpstr>
      <vt:lpstr>Повышение квалификации и профессиональная переподготовка</vt:lpstr>
      <vt:lpstr>Наши партнеры (2017) использование потенциала различных учреждений культуры и образования</vt:lpstr>
      <vt:lpstr> междисциплинарное профессиональное сотрудничество расширяет наши возможности </vt:lpstr>
    </vt:vector>
  </TitlesOfParts>
  <Company>Академия акварели и изящных искусств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cp:lastPrinted>2017-06-15T12:34:47Z</cp:lastPrinted>
  <dcterms:created xsi:type="dcterms:W3CDTF">2016-08-03T11:09:46Z</dcterms:created>
  <dcterms:modified xsi:type="dcterms:W3CDTF">2017-08-22T11:52:47Z</dcterms:modified>
</cp:coreProperties>
</file>